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
  </p:notesMasterIdLst>
  <p:sldIdLst>
    <p:sldId id="256" r:id="rId2"/>
    <p:sldId id="257" r:id="rId3"/>
  </p:sldIdLst>
  <p:sldSz cx="6858000" cy="9906000" type="A4"/>
  <p:notesSz cx="6858000" cy="9144000"/>
  <p:embeddedFontLst>
    <p:embeddedFont>
      <p:font typeface="メイリオ" panose="020B0604030504040204" pitchFamily="50" charset="-128"/>
      <p:regular r:id="rId5"/>
      <p:bold r:id="rId6"/>
      <p:italic r:id="rId7"/>
      <p:boldItalic r:id="rId8"/>
    </p:embeddedFont>
    <p:embeddedFont>
      <p:font typeface="メイリオ" panose="020B0604030504040204" pitchFamily="50" charset="-128"/>
      <p:regular r:id="rId5"/>
      <p:bold r:id="rId6"/>
      <p:italic r:id="rId7"/>
      <p:boldItalic r:id="rId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495B4C-270A-B7CA-5F9E-8EE2208AA2EB}" name="赤澤　未緒" initials="赤澤" userId="fzyFUteAtlJnBSt6HiSce1+TitnI2pWooh7FFbKmkUs=" providerId="None"/>
  <p188:author id="{4A6F30E6-AB2F-92DC-B2C8-D92AA9B4795D}" name="赤澤 未緒" initials="赤澤" userId="S::aka-mio@parco.jp::40e5d45b-bdff-4a47-9e81-d962b77ada5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966C4B-D9D2-47F4-8E3B-92FC169F1B2E}" v="81" dt="2024-10-16T07:06:15.155"/>
    <p1510:client id="{B667E5FD-6E44-4F2D-A4B7-22CDC6A9FF2A}" v="1" dt="2024-10-16T14:58:44.160"/>
    <p1510:client id="{B960A6C1-7848-412F-B8C6-6C122290EA8E}" v="105" dt="2024-10-17T01:59:40.576"/>
    <p1510:client id="{D0E27F31-C6C3-48E9-989A-81AFBB9C31B3}" v="17" dt="2024-10-17T01:46:06.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46" autoAdjust="0"/>
  </p:normalViewPr>
  <p:slideViewPr>
    <p:cSldViewPr snapToGrid="0">
      <p:cViewPr>
        <p:scale>
          <a:sx n="50" d="100"/>
          <a:sy n="50" d="100"/>
        </p:scale>
        <p:origin x="2100"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theme" Target="theme/theme1.xml"/><Relationship Id="rId5" Type="http://schemas.openxmlformats.org/officeDocument/2006/relationships/font" Target="fonts/font1.fntdata"/><Relationship Id="rId10" Type="http://schemas.openxmlformats.org/officeDocument/2006/relationships/viewProps" Target="viewProps.xml"/><Relationship Id="rId4" Type="http://schemas.openxmlformats.org/officeDocument/2006/relationships/notesMaster" Target="notesMasters/notesMaster1.xml"/><Relationship Id="rId9" Type="http://schemas.openxmlformats.org/officeDocument/2006/relationships/presProps" Target="presProp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dirty="0"/>
              <a:t>＜昼の部＞</a:t>
            </a:r>
            <a:endParaRPr dirty="0"/>
          </a:p>
          <a:p>
            <a:pPr marL="0" lvl="0" indent="0" algn="l" rtl="0">
              <a:spcBef>
                <a:spcPts val="0"/>
              </a:spcBef>
              <a:spcAft>
                <a:spcPts val="0"/>
              </a:spcAft>
              <a:buNone/>
            </a:pPr>
            <a:r>
              <a:rPr lang="ja-JP" dirty="0"/>
              <a:t>Million Dollar Sounds (11:00-13:00)</a:t>
            </a:r>
            <a:endParaRPr dirty="0"/>
          </a:p>
          <a:p>
            <a:pPr marL="0" lvl="0" indent="0" algn="l" rtl="0">
              <a:spcBef>
                <a:spcPts val="0"/>
              </a:spcBef>
              <a:spcAft>
                <a:spcPts val="0"/>
              </a:spcAft>
              <a:buNone/>
            </a:pPr>
            <a:r>
              <a:rPr lang="ja-JP" dirty="0"/>
              <a:t>https://www.instagram.com/milliondollarsounds/?hl=ja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ja-JP" dirty="0"/>
              <a:t>Licaxxx (13:00-14:00)</a:t>
            </a:r>
            <a:endParaRPr dirty="0"/>
          </a:p>
          <a:p>
            <a:pPr marL="0" lvl="0" indent="0" algn="l" rtl="0">
              <a:spcBef>
                <a:spcPts val="0"/>
              </a:spcBef>
              <a:spcAft>
                <a:spcPts val="0"/>
              </a:spcAft>
              <a:buNone/>
            </a:pPr>
            <a:r>
              <a:rPr lang="ja-JP" dirty="0"/>
              <a:t>https://www.instagram.com/licaxxx1/?hl=ja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ja-JP" dirty="0"/>
              <a:t>Kikiorix ※確認中 (14:00-15:30)</a:t>
            </a:r>
            <a:endParaRPr dirty="0"/>
          </a:p>
          <a:p>
            <a:pPr marL="0" lvl="0" indent="0" algn="l" rtl="0">
              <a:spcBef>
                <a:spcPts val="0"/>
              </a:spcBef>
              <a:spcAft>
                <a:spcPts val="0"/>
              </a:spcAft>
              <a:buNone/>
            </a:pPr>
            <a:r>
              <a:rPr lang="ja-JP" dirty="0"/>
              <a:t>https://www.instagram.com/kikigraphix/?hl=ja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ja-JP" dirty="0"/>
              <a:t>Yuka Mizuhara (15:30-17:00)</a:t>
            </a:r>
            <a:endParaRPr dirty="0"/>
          </a:p>
          <a:p>
            <a:pPr marL="0" lvl="0" indent="0" algn="l" rtl="0">
              <a:spcBef>
                <a:spcPts val="0"/>
              </a:spcBef>
              <a:spcAft>
                <a:spcPts val="0"/>
              </a:spcAft>
              <a:buNone/>
            </a:pPr>
            <a:r>
              <a:rPr lang="ja-JP" dirty="0"/>
              <a:t>https://www.instagram.com/ashley_yuka/?hl=ja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ja-JP" dirty="0"/>
              <a:t>EZ (17:00-18:00)</a:t>
            </a:r>
            <a:endParaRPr dirty="0"/>
          </a:p>
          <a:p>
            <a:pPr marL="0" lvl="0" indent="0" algn="l" rtl="0">
              <a:spcBef>
                <a:spcPts val="0"/>
              </a:spcBef>
              <a:spcAft>
                <a:spcPts val="0"/>
              </a:spcAft>
              <a:buNone/>
            </a:pPr>
            <a:r>
              <a:rPr lang="ja-JP" dirty="0"/>
              <a:t>https://www.instagram.com/ezmd/?hl=ja</a:t>
            </a:r>
            <a:endParaRPr dirty="0"/>
          </a:p>
        </p:txBody>
      </p:sp>
      <p:sp>
        <p:nvSpPr>
          <p:cNvPr id="82" name="Google Shape;82;p1: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 name="Google Shape;26;p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6"/>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6"/>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7" name="Google Shape;57;p9"/>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8" name="Google Shape;58;p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2915543" y="1426283"/>
            <a:ext cx="3471863" cy="7039681"/>
          </a:xfrm>
          <a:prstGeom prst="rect">
            <a:avLst/>
          </a:prstGeom>
          <a:noFill/>
          <a:ln>
            <a:noFill/>
          </a:ln>
        </p:spPr>
      </p:sp>
      <p:sp>
        <p:nvSpPr>
          <p:cNvPr id="64" name="Google Shape;64;p10"/>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1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field@parco.jp" TargetMode="External"/><Relationship Id="rId3" Type="http://schemas.openxmlformats.org/officeDocument/2006/relationships/image" Target="../media/image1.png"/><Relationship Id="rId7" Type="http://schemas.openxmlformats.org/officeDocument/2006/relationships/hyperlink" Target="https://field.zaiko.io/e/zodiac-takeover-parc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x.com/field_jp_" TargetMode="External"/><Relationship Id="rId5" Type="http://schemas.openxmlformats.org/officeDocument/2006/relationships/hyperlink" Target="https://www.instagram.com/field_jp_/" TargetMode="External"/><Relationship Id="rId10" Type="http://schemas.openxmlformats.org/officeDocument/2006/relationships/image" Target="../media/image3.jpg"/><Relationship Id="rId4" Type="http://schemas.openxmlformats.org/officeDocument/2006/relationships/hyperlink" Target="https://shibuya.parco.jp/event/detail/?id=7613" TargetMode="External"/><Relationship Id="rId9"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hyperlink" Target="mailto:kane-har@parco.jp" TargetMode="Externa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3" name="正方形/長方形 2">
            <a:extLst>
              <a:ext uri="{FF2B5EF4-FFF2-40B4-BE49-F238E27FC236}">
                <a16:creationId xmlns:a16="http://schemas.microsoft.com/office/drawing/2014/main" id="{911F2A24-4802-B69E-CB18-A55DCE7375A8}"/>
              </a:ext>
            </a:extLst>
          </p:cNvPr>
          <p:cNvSpPr/>
          <p:nvPr/>
        </p:nvSpPr>
        <p:spPr>
          <a:xfrm>
            <a:off x="139045" y="6679785"/>
            <a:ext cx="6599787" cy="66848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4" name="Google Shape;84;p13"/>
          <p:cNvCxnSpPr/>
          <p:nvPr/>
        </p:nvCxnSpPr>
        <p:spPr>
          <a:xfrm>
            <a:off x="0" y="684766"/>
            <a:ext cx="6858000" cy="0"/>
          </a:xfrm>
          <a:prstGeom prst="straightConnector1">
            <a:avLst/>
          </a:prstGeom>
          <a:noFill/>
          <a:ln w="22225" cap="flat" cmpd="sng">
            <a:solidFill>
              <a:schemeClr val="lt2"/>
            </a:solidFill>
            <a:prstDash val="solid"/>
            <a:miter lim="800000"/>
            <a:headEnd type="none" w="sm" len="sm"/>
            <a:tailEnd type="none" w="sm" len="sm"/>
          </a:ln>
        </p:spPr>
      </p:cxnSp>
      <p:sp>
        <p:nvSpPr>
          <p:cNvPr id="85" name="Google Shape;85;p13"/>
          <p:cNvSpPr txBox="1"/>
          <p:nvPr/>
        </p:nvSpPr>
        <p:spPr>
          <a:xfrm>
            <a:off x="118304" y="218231"/>
            <a:ext cx="144142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報道関係者各位</a:t>
            </a:r>
            <a:endParaRPr dirty="0">
              <a:latin typeface="メイリオ" panose="020B0604030504040204" pitchFamily="50" charset="-128"/>
              <a:ea typeface="メイリオ" panose="020B0604030504040204" pitchFamily="50" charset="-128"/>
            </a:endParaRPr>
          </a:p>
        </p:txBody>
      </p:sp>
      <p:sp>
        <p:nvSpPr>
          <p:cNvPr id="86" name="Google Shape;86;p13"/>
          <p:cNvSpPr txBox="1"/>
          <p:nvPr/>
        </p:nvSpPr>
        <p:spPr>
          <a:xfrm>
            <a:off x="5403106" y="119226"/>
            <a:ext cx="1354031" cy="496290"/>
          </a:xfrm>
          <a:prstGeom prst="rect">
            <a:avLst/>
          </a:prstGeom>
          <a:noFill/>
          <a:ln>
            <a:noFill/>
          </a:ln>
        </p:spPr>
        <p:txBody>
          <a:bodyPr spcFirstLastPara="1" wrap="square" lIns="91425" tIns="45700" rIns="91425" bIns="45700" anchor="ctr" anchorCtr="1">
            <a:spAutoFit/>
          </a:bodyPr>
          <a:lstStyle/>
          <a:p>
            <a:pPr marL="0" marR="0" lvl="0" indent="0" algn="r" rtl="0">
              <a:spcBef>
                <a:spcPts val="0"/>
              </a:spcBef>
              <a:spcAft>
                <a:spcPts val="0"/>
              </a:spcAft>
              <a:buClr>
                <a:srgbClr val="595959"/>
              </a:buClr>
              <a:buSzPts val="1050"/>
              <a:buFont typeface="Meiryo"/>
              <a:buNone/>
            </a:pPr>
            <a:r>
              <a:rPr lang="ja-JP" sz="1050" b="0" u="none" dirty="0">
                <a:solidFill>
                  <a:srgbClr val="595959"/>
                </a:solidFill>
                <a:latin typeface="メイリオ" panose="020B0604030504040204" pitchFamily="50" charset="-128"/>
                <a:ea typeface="メイリオ" panose="020B0604030504040204" pitchFamily="50" charset="-128"/>
                <a:cs typeface="Meiryo"/>
                <a:sym typeface="Meiryo"/>
              </a:rPr>
              <a:t>2024年10月</a:t>
            </a:r>
            <a:r>
              <a:rPr lang="en-US" altLang="ja-JP" sz="1050" b="0" u="none" dirty="0">
                <a:solidFill>
                  <a:srgbClr val="595959"/>
                </a:solidFill>
                <a:latin typeface="メイリオ" panose="020B0604030504040204" pitchFamily="50" charset="-128"/>
                <a:ea typeface="メイリオ" panose="020B0604030504040204" pitchFamily="50" charset="-128"/>
                <a:cs typeface="Meiryo"/>
                <a:sym typeface="Meiryo"/>
              </a:rPr>
              <a:t>17</a:t>
            </a:r>
            <a:r>
              <a:rPr lang="ja-JP" sz="1050" b="0" u="none" dirty="0">
                <a:solidFill>
                  <a:srgbClr val="595959"/>
                </a:solidFill>
                <a:latin typeface="メイリオ" panose="020B0604030504040204" pitchFamily="50" charset="-128"/>
                <a:ea typeface="メイリオ" panose="020B0604030504040204" pitchFamily="50" charset="-128"/>
                <a:cs typeface="Meiryo"/>
                <a:sym typeface="Meiryo"/>
              </a:rPr>
              <a:t>日</a:t>
            </a:r>
            <a:endParaRPr sz="1050" b="0" u="none" dirty="0">
              <a:solidFill>
                <a:srgbClr val="595959"/>
              </a:solidFill>
              <a:latin typeface="メイリオ" panose="020B0604030504040204" pitchFamily="50" charset="-128"/>
              <a:ea typeface="メイリオ" panose="020B0604030504040204" pitchFamily="50" charset="-128"/>
              <a:cs typeface="Meiryo"/>
              <a:sym typeface="Meiryo"/>
            </a:endParaRPr>
          </a:p>
          <a:p>
            <a:pPr marL="0" marR="0" lvl="0" indent="0" algn="r" rtl="0">
              <a:spcBef>
                <a:spcPts val="525"/>
              </a:spcBef>
              <a:spcAft>
                <a:spcPts val="0"/>
              </a:spcAft>
              <a:buClr>
                <a:srgbClr val="595959"/>
              </a:buClr>
              <a:buSzPts val="1050"/>
              <a:buFont typeface="Meiryo"/>
              <a:buNone/>
            </a:pPr>
            <a:r>
              <a:rPr lang="ja-JP" sz="1050" b="0" u="none" dirty="0">
                <a:solidFill>
                  <a:srgbClr val="595959"/>
                </a:solidFill>
                <a:latin typeface="メイリオ" panose="020B0604030504040204" pitchFamily="50" charset="-128"/>
                <a:ea typeface="メイリオ" panose="020B0604030504040204" pitchFamily="50" charset="-128"/>
                <a:cs typeface="Meiryo"/>
                <a:sym typeface="Meiryo"/>
              </a:rPr>
              <a:t>株式会社パルコ</a:t>
            </a:r>
            <a:endParaRPr sz="1050" b="0" u="none" dirty="0">
              <a:solidFill>
                <a:srgbClr val="595959"/>
              </a:solidFill>
              <a:latin typeface="メイリオ" panose="020B0604030504040204" pitchFamily="50" charset="-128"/>
              <a:ea typeface="メイリオ" panose="020B0604030504040204" pitchFamily="50" charset="-128"/>
              <a:cs typeface="Meiryo"/>
              <a:sym typeface="Meiryo"/>
            </a:endParaRPr>
          </a:p>
        </p:txBody>
      </p:sp>
      <p:pic>
        <p:nvPicPr>
          <p:cNvPr id="87" name="Google Shape;87;p13" descr="ロゴ, 会社名&#10;&#10;説明は自動で生成されたものです"/>
          <p:cNvPicPr preferRelativeResize="0"/>
          <p:nvPr/>
        </p:nvPicPr>
        <p:blipFill rotWithShape="1">
          <a:blip r:embed="rId3">
            <a:alphaModFix/>
          </a:blip>
          <a:srcRect/>
          <a:stretch/>
        </p:blipFill>
        <p:spPr>
          <a:xfrm>
            <a:off x="4291407" y="164256"/>
            <a:ext cx="1156207" cy="383157"/>
          </a:xfrm>
          <a:prstGeom prst="rect">
            <a:avLst/>
          </a:prstGeom>
          <a:noFill/>
          <a:ln>
            <a:noFill/>
          </a:ln>
        </p:spPr>
      </p:pic>
      <p:sp>
        <p:nvSpPr>
          <p:cNvPr id="88" name="Google Shape;88;p13"/>
          <p:cNvSpPr txBox="1"/>
          <p:nvPr/>
        </p:nvSpPr>
        <p:spPr>
          <a:xfrm>
            <a:off x="1731872" y="109649"/>
            <a:ext cx="2329489" cy="495413"/>
          </a:xfrm>
          <a:prstGeom prst="rect">
            <a:avLst/>
          </a:prstGeom>
          <a:solidFill>
            <a:schemeClr val="lt1"/>
          </a:solidFill>
          <a:ln w="12700" cap="flat" cmpd="sng">
            <a:solidFill>
              <a:srgbClr val="FF0000"/>
            </a:solidFill>
            <a:prstDash val="solid"/>
            <a:miter lim="800000"/>
            <a:headEnd type="none" w="sm" len="sm"/>
            <a:tailEnd type="none" w="sm" len="sm"/>
          </a:ln>
        </p:spPr>
        <p:txBody>
          <a:bodyPr spcFirstLastPara="1" wrap="square" lIns="144000" tIns="61200" rIns="91425" bIns="45700" anchor="ctr" anchorCtr="0">
            <a:noAutofit/>
          </a:bodyPr>
          <a:lstStyle/>
          <a:p>
            <a:pPr marL="0" marR="0" lvl="0" indent="0" algn="ctr" rtl="0">
              <a:spcBef>
                <a:spcPts val="0"/>
              </a:spcBef>
              <a:spcAft>
                <a:spcPts val="0"/>
              </a:spcAft>
              <a:buNone/>
            </a:pPr>
            <a:r>
              <a:rPr lang="ja-JP" sz="1100" dirty="0">
                <a:solidFill>
                  <a:srgbClr val="FF0000"/>
                </a:solidFill>
                <a:latin typeface="メイリオ" panose="020B0604030504040204" pitchFamily="50" charset="-128"/>
                <a:ea typeface="メイリオ" panose="020B0604030504040204" pitchFamily="50" charset="-128"/>
                <a:cs typeface="Meiryo"/>
                <a:sym typeface="Meiryo"/>
              </a:rPr>
              <a:t>情報解禁​</a:t>
            </a:r>
            <a:endParaRPr dirty="0">
              <a:latin typeface="メイリオ" panose="020B0604030504040204" pitchFamily="50" charset="-128"/>
              <a:ea typeface="メイリオ" panose="020B0604030504040204" pitchFamily="50" charset="-128"/>
            </a:endParaRPr>
          </a:p>
          <a:p>
            <a:pPr marL="0" marR="0" lvl="0" indent="0" algn="ctr" rtl="0">
              <a:spcBef>
                <a:spcPts val="0"/>
              </a:spcBef>
              <a:spcAft>
                <a:spcPts val="0"/>
              </a:spcAft>
              <a:buNone/>
            </a:pPr>
            <a:r>
              <a:rPr lang="ja-JP" sz="1100">
                <a:solidFill>
                  <a:srgbClr val="FF0000"/>
                </a:solidFill>
                <a:latin typeface="メイリオ"/>
                <a:ea typeface="メイリオ"/>
                <a:cs typeface="Meiryo"/>
                <a:sym typeface="Meiryo"/>
              </a:rPr>
              <a:t>2024年10月1</a:t>
            </a:r>
            <a:r>
              <a:rPr lang="en-US" altLang="ja-JP" sz="1100" dirty="0">
                <a:solidFill>
                  <a:srgbClr val="FF0000"/>
                </a:solidFill>
                <a:latin typeface="メイリオ"/>
                <a:ea typeface="メイリオ"/>
                <a:cs typeface="Meiryo"/>
                <a:sym typeface="Meiryo"/>
              </a:rPr>
              <a:t>8</a:t>
            </a:r>
            <a:r>
              <a:rPr lang="ja-JP" sz="1100">
                <a:solidFill>
                  <a:srgbClr val="FF0000"/>
                </a:solidFill>
                <a:latin typeface="メイリオ"/>
                <a:ea typeface="メイリオ"/>
                <a:cs typeface="Meiryo"/>
                <a:sym typeface="Meiryo"/>
              </a:rPr>
              <a:t>日(</a:t>
            </a:r>
            <a:r>
              <a:rPr lang="ja-JP" altLang="en-US" sz="1100">
                <a:solidFill>
                  <a:srgbClr val="FF0000"/>
                </a:solidFill>
                <a:latin typeface="メイリオ"/>
                <a:ea typeface="メイリオ"/>
                <a:cs typeface="Meiryo"/>
                <a:sym typeface="Meiryo"/>
              </a:rPr>
              <a:t>金</a:t>
            </a:r>
            <a:r>
              <a:rPr lang="ja-JP" sz="1100">
                <a:solidFill>
                  <a:srgbClr val="FF0000"/>
                </a:solidFill>
                <a:latin typeface="メイリオ"/>
                <a:ea typeface="メイリオ"/>
                <a:cs typeface="Meiryo"/>
                <a:sym typeface="Meiryo"/>
              </a:rPr>
              <a:t>) 12：00</a:t>
            </a:r>
            <a:endParaRPr>
              <a:latin typeface="メイリオ"/>
              <a:ea typeface="メイリオ"/>
            </a:endParaRPr>
          </a:p>
        </p:txBody>
      </p:sp>
      <p:sp>
        <p:nvSpPr>
          <p:cNvPr id="91" name="Google Shape;91;p13"/>
          <p:cNvSpPr/>
          <p:nvPr/>
        </p:nvSpPr>
        <p:spPr>
          <a:xfrm>
            <a:off x="117440" y="725617"/>
            <a:ext cx="6621392" cy="1022762"/>
          </a:xfrm>
          <a:prstGeom prst="rect">
            <a:avLst/>
          </a:prstGeom>
          <a:solidFill>
            <a:srgbClr val="C00000"/>
          </a:solidFill>
          <a:ln>
            <a:noFill/>
          </a:ln>
        </p:spPr>
        <p:txBody>
          <a:bodyPr spcFirstLastPara="1" wrap="square" lIns="91425" tIns="90000" rIns="91425" bIns="45700" anchor="ctr" anchorCtr="0">
            <a:noAutofit/>
          </a:bodyPr>
          <a:lstStyle/>
          <a:p>
            <a:pPr algn="ctr"/>
            <a:r>
              <a:rPr lang="en-US" altLang="ja-JP" b="1" dirty="0">
                <a:solidFill>
                  <a:schemeClr val="bg1"/>
                </a:solidFill>
                <a:latin typeface="メイリオ"/>
                <a:ea typeface="メイリオ"/>
              </a:rPr>
              <a:t>PARCO</a:t>
            </a:r>
            <a:r>
              <a:rPr lang="en-US" altLang="ja-JP" b="1" dirty="0">
                <a:solidFill>
                  <a:schemeClr val="bg1"/>
                </a:solidFill>
                <a:latin typeface="メイリオ"/>
                <a:ea typeface="メイリオ"/>
                <a:sym typeface="Arial"/>
              </a:rPr>
              <a:t> × Rainbow Disco Club </a:t>
            </a:r>
            <a:r>
              <a:rPr lang="ja-JP" altLang="en-US" b="1" dirty="0">
                <a:solidFill>
                  <a:schemeClr val="bg1"/>
                </a:solidFill>
                <a:latin typeface="メイリオ"/>
                <a:ea typeface="メイリオ"/>
                <a:sym typeface="Arial"/>
              </a:rPr>
              <a:t>による新プロジェクト</a:t>
            </a:r>
            <a:endParaRPr lang="en-US" altLang="ja-JP" b="1" dirty="0">
              <a:solidFill>
                <a:schemeClr val="bg1"/>
              </a:solidFill>
              <a:latin typeface="メイリオ"/>
              <a:ea typeface="メイリオ"/>
            </a:endParaRPr>
          </a:p>
          <a:p>
            <a:pPr marL="0" marR="0" lvl="0" indent="0" algn="ctr" rtl="0">
              <a:spcBef>
                <a:spcPts val="0"/>
              </a:spcBef>
              <a:spcAft>
                <a:spcPts val="0"/>
              </a:spcAft>
              <a:buNone/>
            </a:pPr>
            <a:endParaRPr lang="en-US" altLang="ja-JP" sz="400" b="1" dirty="0">
              <a:solidFill>
                <a:srgbClr val="FFFFFF"/>
              </a:solidFill>
              <a:latin typeface="メイリオ" panose="020B0604030504040204" pitchFamily="50" charset="-128"/>
              <a:ea typeface="メイリオ" panose="020B0604030504040204" pitchFamily="50" charset="-128"/>
            </a:endParaRPr>
          </a:p>
          <a:p>
            <a:pPr marL="0" marR="0" lvl="0" indent="0" algn="ctr" rtl="0">
              <a:spcBef>
                <a:spcPts val="0"/>
              </a:spcBef>
              <a:spcAft>
                <a:spcPts val="0"/>
              </a:spcAft>
              <a:buNone/>
            </a:pPr>
            <a:r>
              <a:rPr lang="en-US" altLang="ja-JP" sz="1800" b="1" dirty="0">
                <a:solidFill>
                  <a:srgbClr val="FFFFFF"/>
                </a:solidFill>
                <a:latin typeface="メイリオ" panose="020B0604030504040204" pitchFamily="50" charset="-128"/>
                <a:ea typeface="メイリオ" panose="020B0604030504040204" pitchFamily="50" charset="-128"/>
                <a:sym typeface="Arial"/>
              </a:rPr>
              <a:t>field - </a:t>
            </a:r>
            <a:r>
              <a:rPr lang="ja-JP" sz="1600" b="1" dirty="0">
                <a:solidFill>
                  <a:srgbClr val="FFFFFF"/>
                </a:solidFill>
                <a:latin typeface="メイリオ" panose="020B0604030504040204" pitchFamily="50" charset="-128"/>
                <a:ea typeface="メイリオ" panose="020B0604030504040204" pitchFamily="50" charset="-128"/>
                <a:sym typeface="Arial"/>
              </a:rPr>
              <a:t>ZODIAC </a:t>
            </a:r>
            <a:r>
              <a:rPr lang="ja-JP" sz="1600" b="1" dirty="0">
                <a:solidFill>
                  <a:srgbClr val="FFFFFF"/>
                </a:solidFill>
                <a:latin typeface="メイリオ" panose="020B0604030504040204" pitchFamily="50" charset="-128"/>
                <a:ea typeface="メイリオ" panose="020B0604030504040204" pitchFamily="50" charset="-128"/>
              </a:rPr>
              <a:t>TAKEOVER</a:t>
            </a:r>
            <a:r>
              <a:rPr lang="ja-JP" sz="1600" b="1" dirty="0">
                <a:solidFill>
                  <a:srgbClr val="FFFFFF"/>
                </a:solidFill>
                <a:latin typeface="メイリオ" panose="020B0604030504040204" pitchFamily="50" charset="-128"/>
                <a:ea typeface="メイリオ" panose="020B0604030504040204" pitchFamily="50" charset="-128"/>
                <a:sym typeface="Arial"/>
              </a:rPr>
              <a:t> PARCO</a:t>
            </a:r>
            <a:endParaRPr lang="en-US" altLang="ja-JP" sz="1600" b="1" dirty="0">
              <a:solidFill>
                <a:srgbClr val="FFFFFF"/>
              </a:solidFill>
              <a:latin typeface="メイリオ" panose="020B0604030504040204" pitchFamily="50" charset="-128"/>
              <a:ea typeface="メイリオ" panose="020B0604030504040204" pitchFamily="50" charset="-128"/>
              <a:sym typeface="Arial"/>
            </a:endParaRPr>
          </a:p>
          <a:p>
            <a:pPr marL="0" marR="0" lvl="0" indent="0" algn="ctr" rtl="0">
              <a:spcBef>
                <a:spcPts val="0"/>
              </a:spcBef>
              <a:spcAft>
                <a:spcPts val="0"/>
              </a:spcAft>
              <a:buNone/>
            </a:pPr>
            <a:r>
              <a:rPr lang="en-US" altLang="ja-JP" sz="1600" b="1" dirty="0">
                <a:solidFill>
                  <a:srgbClr val="FFFFFF"/>
                </a:solidFill>
                <a:latin typeface="メイリオ" panose="020B0604030504040204" pitchFamily="50" charset="-128"/>
                <a:ea typeface="メイリオ" panose="020B0604030504040204" pitchFamily="50" charset="-128"/>
                <a:sym typeface="Arial"/>
              </a:rPr>
              <a:t>20</a:t>
            </a:r>
            <a:r>
              <a:rPr lang="ja-JP" sz="1600" b="1" dirty="0">
                <a:solidFill>
                  <a:srgbClr val="FFFFFF"/>
                </a:solidFill>
                <a:latin typeface="メイリオ" panose="020B0604030504040204" pitchFamily="50" charset="-128"/>
                <a:ea typeface="メイリオ" panose="020B0604030504040204" pitchFamily="50" charset="-128"/>
                <a:sym typeface="Arial"/>
              </a:rPr>
              <a:t>24年11月23日(土・祝)渋谷PARCOにて初開催</a:t>
            </a:r>
            <a:r>
              <a:rPr lang="ja-JP" altLang="en-US" sz="1600" b="1" dirty="0">
                <a:solidFill>
                  <a:srgbClr val="FFFFFF"/>
                </a:solidFill>
                <a:latin typeface="メイリオ" panose="020B0604030504040204" pitchFamily="50" charset="-128"/>
                <a:ea typeface="メイリオ" panose="020B0604030504040204" pitchFamily="50" charset="-128"/>
              </a:rPr>
              <a:t>決定</a:t>
            </a:r>
            <a:r>
              <a:rPr lang="ja-JP" sz="1600" b="1" i="0" dirty="0">
                <a:solidFill>
                  <a:srgbClr val="FFFFFF"/>
                </a:solidFill>
                <a:latin typeface="メイリオ" panose="020B0604030504040204" pitchFamily="50" charset="-128"/>
                <a:ea typeface="メイリオ" panose="020B0604030504040204" pitchFamily="50" charset="-128"/>
                <a:sym typeface="Arial"/>
              </a:rPr>
              <a:t>！</a:t>
            </a:r>
            <a:endParaRPr sz="1600" b="1" i="0" dirty="0">
              <a:solidFill>
                <a:srgbClr val="FFFFFF"/>
              </a:solidFill>
              <a:latin typeface="メイリオ" panose="020B0604030504040204" pitchFamily="50" charset="-128"/>
              <a:ea typeface="メイリオ" panose="020B0604030504040204" pitchFamily="50" charset="-128"/>
              <a:sym typeface="Arial"/>
            </a:endParaRPr>
          </a:p>
        </p:txBody>
      </p:sp>
      <p:sp>
        <p:nvSpPr>
          <p:cNvPr id="93" name="Google Shape;93;p13"/>
          <p:cNvSpPr txBox="1"/>
          <p:nvPr/>
        </p:nvSpPr>
        <p:spPr>
          <a:xfrm>
            <a:off x="49273" y="1748379"/>
            <a:ext cx="6739800" cy="867890"/>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ja-JP" altLang="en-US" sz="1050" dirty="0">
                <a:solidFill>
                  <a:srgbClr val="262626"/>
                </a:solidFill>
                <a:latin typeface="メイリオ" panose="020B0604030504040204" pitchFamily="50" charset="-128"/>
                <a:ea typeface="メイリオ" panose="020B0604030504040204" pitchFamily="50" charset="-128"/>
                <a:sym typeface="Arial"/>
              </a:rPr>
              <a:t> 株式会社パルコ</a:t>
            </a:r>
            <a:r>
              <a:rPr lang="en-US" altLang="ja-JP" sz="1050" dirty="0">
                <a:solidFill>
                  <a:srgbClr val="262626"/>
                </a:solidFill>
                <a:latin typeface="メイリオ" panose="020B0604030504040204" pitchFamily="50" charset="-128"/>
                <a:ea typeface="メイリオ" panose="020B0604030504040204" pitchFamily="50" charset="-128"/>
                <a:sym typeface="Arial"/>
              </a:rPr>
              <a:t>(</a:t>
            </a:r>
            <a:r>
              <a:rPr lang="ja-JP" altLang="en-US" sz="1050" dirty="0">
                <a:solidFill>
                  <a:srgbClr val="262626"/>
                </a:solidFill>
                <a:latin typeface="メイリオ" panose="020B0604030504040204" pitchFamily="50" charset="-128"/>
                <a:ea typeface="メイリオ" panose="020B0604030504040204" pitchFamily="50" charset="-128"/>
                <a:sym typeface="Arial"/>
              </a:rPr>
              <a:t>本部</a:t>
            </a:r>
            <a:r>
              <a:rPr lang="en-US" altLang="ja-JP" sz="1050" dirty="0">
                <a:solidFill>
                  <a:srgbClr val="262626"/>
                </a:solidFill>
                <a:latin typeface="メイリオ" panose="020B0604030504040204" pitchFamily="50" charset="-128"/>
                <a:ea typeface="メイリオ" panose="020B0604030504040204" pitchFamily="50" charset="-128"/>
                <a:sym typeface="Arial"/>
              </a:rPr>
              <a:t>:</a:t>
            </a:r>
            <a:r>
              <a:rPr lang="ja-JP" altLang="en-US" sz="1050" dirty="0">
                <a:solidFill>
                  <a:srgbClr val="262626"/>
                </a:solidFill>
                <a:latin typeface="メイリオ" panose="020B0604030504040204" pitchFamily="50" charset="-128"/>
                <a:ea typeface="メイリオ" panose="020B0604030504040204" pitchFamily="50" charset="-128"/>
                <a:sym typeface="Arial"/>
              </a:rPr>
              <a:t>東京都渋谷区、以下パルコ</a:t>
            </a:r>
            <a:r>
              <a:rPr lang="en-US" altLang="ja-JP" sz="1050" dirty="0">
                <a:solidFill>
                  <a:srgbClr val="262626"/>
                </a:solidFill>
                <a:latin typeface="メイリオ" panose="020B0604030504040204" pitchFamily="50" charset="-128"/>
                <a:ea typeface="メイリオ" panose="020B0604030504040204" pitchFamily="50" charset="-128"/>
                <a:sym typeface="Arial"/>
              </a:rPr>
              <a:t>)</a:t>
            </a:r>
            <a:r>
              <a:rPr lang="ja-JP" altLang="en-US" sz="1050" dirty="0">
                <a:solidFill>
                  <a:srgbClr val="262626"/>
                </a:solidFill>
                <a:latin typeface="メイリオ" panose="020B0604030504040204" pitchFamily="50" charset="-128"/>
                <a:ea typeface="メイリオ" panose="020B0604030504040204" pitchFamily="50" charset="-128"/>
                <a:sym typeface="Arial"/>
              </a:rPr>
              <a:t>は、世界中のダンスミュージックファンから高い信頼を得る野外フェス「</a:t>
            </a:r>
            <a:r>
              <a:rPr lang="en-US" altLang="ja-JP" sz="1050" dirty="0">
                <a:solidFill>
                  <a:srgbClr val="262626"/>
                </a:solidFill>
                <a:latin typeface="メイリオ" panose="020B0604030504040204" pitchFamily="50" charset="-128"/>
                <a:ea typeface="メイリオ" panose="020B0604030504040204" pitchFamily="50" charset="-128"/>
                <a:sym typeface="Arial"/>
              </a:rPr>
              <a:t>Rainbow Disco Club (</a:t>
            </a:r>
            <a:r>
              <a:rPr lang="ja-JP" altLang="en-US" sz="1050" dirty="0">
                <a:solidFill>
                  <a:srgbClr val="262626"/>
                </a:solidFill>
                <a:latin typeface="メイリオ" panose="020B0604030504040204" pitchFamily="50" charset="-128"/>
                <a:ea typeface="メイリオ" panose="020B0604030504040204" pitchFamily="50" charset="-128"/>
                <a:sym typeface="Arial"/>
              </a:rPr>
              <a:t>以下</a:t>
            </a:r>
            <a:r>
              <a:rPr lang="en-US" altLang="ja-JP" sz="1050" dirty="0">
                <a:solidFill>
                  <a:srgbClr val="262626"/>
                </a:solidFill>
                <a:latin typeface="メイリオ" panose="020B0604030504040204" pitchFamily="50" charset="-128"/>
                <a:ea typeface="メイリオ" panose="020B0604030504040204" pitchFamily="50" charset="-128"/>
                <a:sym typeface="Arial"/>
              </a:rPr>
              <a:t>RDC)</a:t>
            </a:r>
            <a:r>
              <a:rPr lang="ja-JP" altLang="en-US" sz="1050" dirty="0">
                <a:solidFill>
                  <a:srgbClr val="262626"/>
                </a:solidFill>
                <a:latin typeface="メイリオ" panose="020B0604030504040204" pitchFamily="50" charset="-128"/>
                <a:ea typeface="メイリオ" panose="020B0604030504040204" pitchFamily="50" charset="-128"/>
                <a:sym typeface="Arial"/>
              </a:rPr>
              <a:t>」との共同制作による新プロジェクト「</a:t>
            </a:r>
            <a:r>
              <a:rPr lang="en-US" altLang="ja-JP" sz="1050" dirty="0">
                <a:solidFill>
                  <a:srgbClr val="262626"/>
                </a:solidFill>
                <a:latin typeface="メイリオ" panose="020B0604030504040204" pitchFamily="50" charset="-128"/>
                <a:ea typeface="メイリオ" panose="020B0604030504040204" pitchFamily="50" charset="-128"/>
                <a:sym typeface="Arial"/>
              </a:rPr>
              <a:t>field</a:t>
            </a:r>
            <a:r>
              <a:rPr lang="ja-JP" altLang="en-US" sz="1050" dirty="0">
                <a:solidFill>
                  <a:srgbClr val="262626"/>
                </a:solidFill>
                <a:latin typeface="メイリオ" panose="020B0604030504040204" pitchFamily="50" charset="-128"/>
                <a:ea typeface="メイリオ" panose="020B0604030504040204" pitchFamily="50" charset="-128"/>
                <a:sym typeface="Arial"/>
              </a:rPr>
              <a:t>」を始動いたします。初回となる今回はジャカルタのカルチャーコレクティブ </a:t>
            </a:r>
            <a:r>
              <a:rPr lang="en-US" altLang="ja-JP" sz="1050" dirty="0">
                <a:solidFill>
                  <a:srgbClr val="262626"/>
                </a:solidFill>
                <a:latin typeface="メイリオ" panose="020B0604030504040204" pitchFamily="50" charset="-128"/>
                <a:ea typeface="メイリオ" panose="020B0604030504040204" pitchFamily="50" charset="-128"/>
                <a:sym typeface="Arial"/>
              </a:rPr>
              <a:t>ZODIAC </a:t>
            </a:r>
            <a:r>
              <a:rPr lang="ja-JP" altLang="en-US" sz="1050" dirty="0">
                <a:solidFill>
                  <a:srgbClr val="262626"/>
                </a:solidFill>
                <a:latin typeface="メイリオ" panose="020B0604030504040204" pitchFamily="50" charset="-128"/>
                <a:ea typeface="メイリオ" panose="020B0604030504040204" pitchFamily="50" charset="-128"/>
                <a:sym typeface="Arial"/>
              </a:rPr>
              <a:t>を招聘し、</a:t>
            </a:r>
            <a:r>
              <a:rPr lang="en-US" altLang="ja-JP" sz="1050" dirty="0">
                <a:solidFill>
                  <a:srgbClr val="262626"/>
                </a:solidFill>
                <a:latin typeface="メイリオ" panose="020B0604030504040204" pitchFamily="50" charset="-128"/>
                <a:ea typeface="メイリオ" panose="020B0604030504040204" pitchFamily="50" charset="-128"/>
                <a:sym typeface="Arial"/>
              </a:rPr>
              <a:t>1</a:t>
            </a:r>
            <a:r>
              <a:rPr lang="ja-JP" altLang="en-US" sz="1050" dirty="0">
                <a:solidFill>
                  <a:srgbClr val="262626"/>
                </a:solidFill>
                <a:latin typeface="メイリオ" panose="020B0604030504040204" pitchFamily="50" charset="-128"/>
                <a:ea typeface="メイリオ" panose="020B0604030504040204" pitchFamily="50" charset="-128"/>
                <a:sym typeface="Arial"/>
              </a:rPr>
              <a:t>日通して様々なコンテンツを楽しめる「</a:t>
            </a:r>
            <a:r>
              <a:rPr lang="en-US" altLang="ja-JP" sz="1050" dirty="0">
                <a:solidFill>
                  <a:srgbClr val="262626"/>
                </a:solidFill>
                <a:latin typeface="メイリオ" panose="020B0604030504040204" pitchFamily="50" charset="-128"/>
                <a:ea typeface="メイリオ" panose="020B0604030504040204" pitchFamily="50" charset="-128"/>
                <a:sym typeface="Arial"/>
              </a:rPr>
              <a:t>field - ZODIAC TAKEOVER  PARCO</a:t>
            </a:r>
            <a:r>
              <a:rPr lang="ja-JP" altLang="en-US" sz="1050" dirty="0">
                <a:solidFill>
                  <a:srgbClr val="262626"/>
                </a:solidFill>
                <a:latin typeface="メイリオ" panose="020B0604030504040204" pitchFamily="50" charset="-128"/>
                <a:ea typeface="メイリオ" panose="020B0604030504040204" pitchFamily="50" charset="-128"/>
                <a:sym typeface="Arial"/>
              </a:rPr>
              <a:t>」を開催</a:t>
            </a:r>
            <a:r>
              <a:rPr lang="ja-JP" altLang="en-US" sz="1050" dirty="0">
                <a:solidFill>
                  <a:srgbClr val="262626"/>
                </a:solidFill>
                <a:latin typeface="メイリオ" panose="020B0604030504040204" pitchFamily="50" charset="-128"/>
                <a:ea typeface="メイリオ" panose="020B0604030504040204" pitchFamily="50" charset="-128"/>
              </a:rPr>
              <a:t>いたします</a:t>
            </a:r>
            <a:r>
              <a:rPr lang="ja-JP" altLang="en-US" sz="1050" dirty="0">
                <a:solidFill>
                  <a:srgbClr val="262626"/>
                </a:solidFill>
                <a:latin typeface="メイリオ" panose="020B0604030504040204" pitchFamily="50" charset="-128"/>
                <a:ea typeface="メイリオ" panose="020B0604030504040204" pitchFamily="50" charset="-128"/>
                <a:sym typeface="Arial"/>
              </a:rPr>
              <a:t>。</a:t>
            </a:r>
          </a:p>
        </p:txBody>
      </p:sp>
      <p:sp>
        <p:nvSpPr>
          <p:cNvPr id="94" name="Google Shape;94;p13"/>
          <p:cNvSpPr/>
          <p:nvPr/>
        </p:nvSpPr>
        <p:spPr>
          <a:xfrm>
            <a:off x="93232" y="7394116"/>
            <a:ext cx="6645600" cy="2486858"/>
          </a:xfrm>
          <a:prstGeom prst="rect">
            <a:avLst/>
          </a:prstGeom>
          <a:noFill/>
          <a:ln w="9525" cap="flat" cmpd="sng">
            <a:solidFill>
              <a:schemeClr val="dk1"/>
            </a:solidFill>
            <a:prstDash val="solid"/>
            <a:miter lim="800000"/>
            <a:headEnd type="none" w="sm" len="sm"/>
            <a:tailEnd type="none" w="sm" len="sm"/>
          </a:ln>
        </p:spPr>
        <p:txBody>
          <a:bodyPr spcFirstLastPara="1" wrap="square" lIns="91425" tIns="90000" rIns="91425" bIns="45700" anchor="ctr" anchorCtr="0">
            <a:noAutofit/>
          </a:bodyPr>
          <a:lstStyle/>
          <a:p>
            <a:pPr marL="0" marR="0" lvl="0" indent="0" algn="l" rtl="0">
              <a:lnSpc>
                <a:spcPct val="150000"/>
              </a:lnSpc>
              <a:spcBef>
                <a:spcPts val="0"/>
              </a:spcBef>
              <a:spcAft>
                <a:spcPts val="0"/>
              </a:spcAft>
              <a:buNone/>
            </a:pPr>
            <a:r>
              <a:rPr lang="ja-JP" altLang="en-US" sz="1100" b="1" dirty="0">
                <a:solidFill>
                  <a:srgbClr val="262626"/>
                </a:solidFill>
                <a:latin typeface="メイリオ" panose="020B0604030504040204" pitchFamily="50" charset="-128"/>
                <a:ea typeface="メイリオ" panose="020B0604030504040204" pitchFamily="50" charset="-128"/>
                <a:sym typeface="Arial"/>
              </a:rPr>
              <a:t>「</a:t>
            </a:r>
            <a:r>
              <a:rPr lang="en-US" altLang="ja-JP" sz="1100" b="1" dirty="0">
                <a:solidFill>
                  <a:srgbClr val="262626"/>
                </a:solidFill>
                <a:latin typeface="メイリオ" panose="020B0604030504040204" pitchFamily="50" charset="-128"/>
                <a:ea typeface="メイリオ" panose="020B0604030504040204" pitchFamily="50" charset="-128"/>
                <a:sym typeface="Arial"/>
              </a:rPr>
              <a:t>field - ZODIAC TAKEOVER  PARCO </a:t>
            </a:r>
            <a:r>
              <a:rPr lang="ja-JP" altLang="en-US" sz="1100" b="1" dirty="0">
                <a:solidFill>
                  <a:schemeClr val="dk1"/>
                </a:solidFill>
                <a:latin typeface="メイリオ" panose="020B0604030504040204" pitchFamily="50" charset="-128"/>
                <a:ea typeface="メイリオ" panose="020B0604030504040204" pitchFamily="50" charset="-128"/>
              </a:rPr>
              <a:t>」</a:t>
            </a:r>
            <a:r>
              <a:rPr lang="ja-JP" altLang="en-US" sz="1100" b="1" u="none" dirty="0">
                <a:solidFill>
                  <a:schemeClr val="dk1"/>
                </a:solidFill>
                <a:latin typeface="メイリオ" panose="020B0604030504040204" pitchFamily="50" charset="-128"/>
                <a:ea typeface="メイリオ" panose="020B0604030504040204" pitchFamily="50" charset="-128"/>
                <a:sym typeface="Arial"/>
              </a:rPr>
              <a:t>開催概要</a:t>
            </a:r>
            <a:endParaRPr sz="1100" b="1"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sz="1000" b="0" u="none" dirty="0">
                <a:solidFill>
                  <a:schemeClr val="dk1"/>
                </a:solidFill>
                <a:latin typeface="メイリオ" panose="020B0604030504040204" pitchFamily="50" charset="-128"/>
                <a:ea typeface="メイリオ" panose="020B0604030504040204" pitchFamily="50" charset="-128"/>
                <a:sym typeface="Arial"/>
              </a:rPr>
              <a:t>●日程／</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2024</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年</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11</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月</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23</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日</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土・祝</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 11:00 </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 </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11</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月</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24</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日</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a:t>
            </a:r>
            <a:r>
              <a:rPr lang="ja-JP" altLang="en-US" sz="1000" b="0" u="none" dirty="0">
                <a:solidFill>
                  <a:schemeClr val="dk1"/>
                </a:solidFill>
                <a:latin typeface="メイリオ" panose="020B0604030504040204" pitchFamily="50" charset="-128"/>
                <a:ea typeface="メイリオ" panose="020B0604030504040204" pitchFamily="50" charset="-128"/>
                <a:sym typeface="Arial"/>
              </a:rPr>
              <a:t>日</a:t>
            </a:r>
            <a:r>
              <a:rPr lang="en-US" altLang="ja-JP" sz="1000" b="0" u="none" dirty="0">
                <a:solidFill>
                  <a:schemeClr val="dk1"/>
                </a:solidFill>
                <a:latin typeface="メイリオ" panose="020B0604030504040204" pitchFamily="50" charset="-128"/>
                <a:ea typeface="メイリオ" panose="020B0604030504040204" pitchFamily="50" charset="-128"/>
                <a:sym typeface="Arial"/>
              </a:rPr>
              <a:t>) 4:30</a:t>
            </a:r>
          </a:p>
          <a:p>
            <a:r>
              <a:rPr lang="en-US" altLang="ja-JP" sz="1000" b="0" u="none" dirty="0">
                <a:solidFill>
                  <a:schemeClr val="dk1"/>
                </a:solidFill>
                <a:latin typeface="メイリオ"/>
                <a:ea typeface="メイリオ"/>
                <a:sym typeface="Arial"/>
              </a:rPr>
              <a:t>●</a:t>
            </a:r>
            <a:r>
              <a:rPr lang="ja-JP" altLang="en-US" sz="1000" b="0" u="none" dirty="0">
                <a:solidFill>
                  <a:schemeClr val="dk1"/>
                </a:solidFill>
                <a:latin typeface="メイリオ"/>
                <a:ea typeface="メイリオ"/>
                <a:sym typeface="Arial"/>
              </a:rPr>
              <a:t>会場／渋谷</a:t>
            </a:r>
            <a:r>
              <a:rPr lang="en-US" altLang="ja-JP" sz="1000" b="0" u="none" dirty="0">
                <a:solidFill>
                  <a:schemeClr val="dk1"/>
                </a:solidFill>
                <a:latin typeface="メイリオ"/>
                <a:ea typeface="メイリオ"/>
                <a:sym typeface="Arial"/>
              </a:rPr>
              <a:t>PARCO 10F </a:t>
            </a:r>
            <a:r>
              <a:rPr lang="ja-JP" altLang="en-US" sz="1000" b="0" u="none" dirty="0">
                <a:solidFill>
                  <a:schemeClr val="dk1"/>
                </a:solidFill>
                <a:latin typeface="メイリオ"/>
                <a:ea typeface="メイリオ"/>
                <a:sym typeface="Arial"/>
              </a:rPr>
              <a:t>屋上広場・</a:t>
            </a:r>
            <a:r>
              <a:rPr lang="en-US" altLang="ja-JP" sz="1000" b="0" u="none" dirty="0" err="1">
                <a:solidFill>
                  <a:schemeClr val="dk1"/>
                </a:solidFill>
                <a:latin typeface="メイリオ"/>
                <a:ea typeface="メイリオ"/>
                <a:sym typeface="Arial"/>
              </a:rPr>
              <a:t>ComMunE</a:t>
            </a:r>
            <a:r>
              <a:rPr lang="en-US" altLang="ja-JP" sz="1000" b="0" u="none" dirty="0">
                <a:solidFill>
                  <a:schemeClr val="dk1"/>
                </a:solidFill>
                <a:latin typeface="メイリオ"/>
                <a:ea typeface="メイリオ"/>
                <a:sym typeface="Arial"/>
              </a:rPr>
              <a:t> </a:t>
            </a:r>
            <a:r>
              <a:rPr lang="ja-JP" altLang="en-US" sz="1000" b="0" u="none" dirty="0">
                <a:solidFill>
                  <a:schemeClr val="dk1"/>
                </a:solidFill>
                <a:latin typeface="メイリオ"/>
                <a:ea typeface="メイリオ"/>
                <a:sym typeface="Arial"/>
              </a:rPr>
              <a:t>、</a:t>
            </a:r>
            <a:r>
              <a:rPr lang="en-US" altLang="ja-JP" sz="1000" b="0" u="none" dirty="0">
                <a:solidFill>
                  <a:schemeClr val="dk1"/>
                </a:solidFill>
                <a:latin typeface="メイリオ"/>
                <a:ea typeface="メイリオ"/>
                <a:sym typeface="Arial"/>
              </a:rPr>
              <a:t>9F SUPER DOMMUNE</a:t>
            </a:r>
            <a:r>
              <a:rPr lang="en-US" altLang="ja-JP" sz="1000" dirty="0">
                <a:solidFill>
                  <a:schemeClr val="dk1"/>
                </a:solidFill>
                <a:latin typeface="メイリオ"/>
                <a:ea typeface="メイリオ"/>
              </a:rPr>
              <a:t> </a:t>
            </a:r>
            <a:r>
              <a:rPr lang="en-US" sz="1000" dirty="0">
                <a:solidFill>
                  <a:schemeClr val="dk1"/>
                </a:solidFill>
                <a:latin typeface="Meiryo"/>
                <a:ea typeface="Meiryo"/>
              </a:rPr>
              <a:t>(</a:t>
            </a:r>
            <a:r>
              <a:rPr lang="ja-JP" altLang="en-US" sz="1000" dirty="0">
                <a:solidFill>
                  <a:schemeClr val="dk1"/>
                </a:solidFill>
                <a:latin typeface="Meiryo"/>
                <a:ea typeface="Meiryo"/>
              </a:rPr>
              <a:t>東京都渋谷区宇田川町</a:t>
            </a:r>
            <a:r>
              <a:rPr lang="en-US" sz="1000" dirty="0">
                <a:solidFill>
                  <a:schemeClr val="dk1"/>
                </a:solidFill>
                <a:latin typeface="Meiryo"/>
                <a:ea typeface="Meiryo"/>
              </a:rPr>
              <a:t>15-1)</a:t>
            </a:r>
            <a:endParaRPr lang="en-US" sz="1000" b="0" u="none" dirty="0">
              <a:solidFill>
                <a:schemeClr val="dk1"/>
              </a:solidFill>
              <a:latin typeface="Meiryo"/>
              <a:ea typeface="Meiryo"/>
            </a:endParaRPr>
          </a:p>
          <a:p>
            <a:pPr marL="0" marR="0" lvl="0" indent="0" algn="l" rtl="0">
              <a:spcBef>
                <a:spcPts val="0"/>
              </a:spcBef>
              <a:spcAft>
                <a:spcPts val="0"/>
              </a:spcAft>
              <a:buNone/>
            </a:pPr>
            <a:r>
              <a:rPr lang="en-US" altLang="ja-JP" sz="1000" b="0" u="none" dirty="0">
                <a:solidFill>
                  <a:schemeClr val="dk1"/>
                </a:solidFill>
                <a:latin typeface="メイリオ"/>
                <a:ea typeface="メイリオ"/>
                <a:sym typeface="Arial"/>
              </a:rPr>
              <a:t>●WEB</a:t>
            </a:r>
            <a:r>
              <a:rPr lang="ja-JP" altLang="en-US" sz="1000" b="0" u="none" dirty="0">
                <a:solidFill>
                  <a:schemeClr val="dk1"/>
                </a:solidFill>
                <a:latin typeface="メイリオ"/>
                <a:ea typeface="メイリオ"/>
                <a:sym typeface="Arial"/>
              </a:rPr>
              <a:t>／</a:t>
            </a:r>
            <a:r>
              <a:rPr lang="ja-JP" altLang="en-US" sz="1000" dirty="0">
                <a:solidFill>
                  <a:srgbClr val="0070C0"/>
                </a:solidFill>
                <a:latin typeface="メイリオ"/>
                <a:ea typeface="メイリオ"/>
                <a:hlinkClick r:id="rId4">
                  <a:extLst>
                    <a:ext uri="{A12FA001-AC4F-418D-AE19-62706E023703}">
                      <ahyp:hlinkClr xmlns:ahyp="http://schemas.microsoft.com/office/drawing/2018/hyperlinkcolor" val="tx"/>
                    </a:ext>
                  </a:extLst>
                </a:hlinkClick>
              </a:rPr>
              <a:t>https://shibuya.parco.jp/event/detail/?id=7613</a:t>
            </a:r>
            <a:endParaRPr lang="en-US" altLang="ja-JP" sz="1000" b="0" u="none" dirty="0">
              <a:solidFill>
                <a:srgbClr val="0070C0"/>
              </a:solidFill>
              <a:highlight>
                <a:srgbClr val="FF00FF"/>
              </a:highlight>
              <a:latin typeface="メイリオ"/>
              <a:ea typeface="メイリオ"/>
              <a:hlinkClick r:id="" action="ppaction://noaction">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ja-JP" altLang="ja-JP" sz="1000" b="0" u="none" dirty="0">
                <a:solidFill>
                  <a:schemeClr val="dk1"/>
                </a:solidFill>
                <a:latin typeface="メイリオ"/>
                <a:ea typeface="メイリオ"/>
                <a:sym typeface="Arial"/>
              </a:rPr>
              <a:t>●</a:t>
            </a:r>
            <a:r>
              <a:rPr lang="ja-JP" altLang="en-US" sz="1000" b="0" u="none" dirty="0">
                <a:solidFill>
                  <a:schemeClr val="dk1"/>
                </a:solidFill>
                <a:latin typeface="メイリオ"/>
                <a:ea typeface="メイリオ"/>
                <a:sym typeface="Arial"/>
              </a:rPr>
              <a:t>公式</a:t>
            </a:r>
            <a:r>
              <a:rPr lang="en-US" altLang="ja-JP" sz="1000" b="0" u="none" dirty="0">
                <a:solidFill>
                  <a:schemeClr val="dk1"/>
                </a:solidFill>
                <a:latin typeface="メイリオ"/>
                <a:ea typeface="メイリオ"/>
                <a:sym typeface="Arial"/>
              </a:rPr>
              <a:t>Instagram</a:t>
            </a:r>
            <a:r>
              <a:rPr lang="ja-JP" altLang="ja-JP" sz="1000" b="0" u="none" dirty="0">
                <a:solidFill>
                  <a:schemeClr val="dk1"/>
                </a:solidFill>
                <a:latin typeface="メイリオ"/>
                <a:ea typeface="メイリオ"/>
                <a:sym typeface="Arial"/>
              </a:rPr>
              <a:t>／</a:t>
            </a:r>
            <a:r>
              <a:rPr lang="en-US" altLang="ja-JP" sz="1100" dirty="0">
                <a:hlinkClick r:id="rId5"/>
              </a:rPr>
              <a:t>https://www.instagram.com/field_jp_/</a:t>
            </a:r>
            <a:r>
              <a:rPr lang="ja-JP" altLang="en-US" sz="1000" b="0" u="none" dirty="0">
                <a:solidFill>
                  <a:schemeClr val="dk1"/>
                </a:solidFill>
                <a:latin typeface="メイリオ"/>
                <a:ea typeface="メイリオ"/>
                <a:sym typeface="Arial"/>
              </a:rPr>
              <a:t>●公式</a:t>
            </a:r>
            <a:r>
              <a:rPr lang="en-US" altLang="ja-JP" sz="1000" b="0" u="none" dirty="0">
                <a:solidFill>
                  <a:schemeClr val="dk1"/>
                </a:solidFill>
                <a:latin typeface="メイリオ"/>
                <a:ea typeface="メイリオ"/>
                <a:sym typeface="Arial"/>
              </a:rPr>
              <a:t>X</a:t>
            </a:r>
            <a:r>
              <a:rPr lang="ja-JP" altLang="en-US" sz="1000" dirty="0">
                <a:solidFill>
                  <a:schemeClr val="dk1"/>
                </a:solidFill>
                <a:latin typeface="メイリオ"/>
                <a:ea typeface="メイリオ"/>
              </a:rPr>
              <a:t>／</a:t>
            </a:r>
            <a:r>
              <a:rPr lang="en-US" altLang="ja-JP" sz="1100" dirty="0">
                <a:hlinkClick r:id="rId6"/>
              </a:rPr>
              <a:t>https://x.com/field_jp_</a:t>
            </a:r>
            <a:endParaRPr lang="en-US" sz="1000" b="0" u="none" dirty="0">
              <a:solidFill>
                <a:schemeClr val="dk1"/>
              </a:solidFill>
              <a:highlight>
                <a:srgbClr val="FF00FF"/>
              </a:highlight>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endParaRPr sz="300" b="0" u="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en-US" altLang="ja-JP" sz="1000" b="1" u="none" dirty="0">
                <a:solidFill>
                  <a:schemeClr val="dk1"/>
                </a:solidFill>
                <a:latin typeface="メイリオ" panose="020B0604030504040204" pitchFamily="50" charset="-128"/>
                <a:ea typeface="メイリオ" panose="020B0604030504040204" pitchFamily="50" charset="-128"/>
                <a:sym typeface="Arial"/>
              </a:rPr>
              <a:t>BY NIGHT </a:t>
            </a:r>
            <a:r>
              <a:rPr lang="ja-JP" altLang="en-US" sz="1000" b="1" u="none" dirty="0">
                <a:solidFill>
                  <a:schemeClr val="dk1"/>
                </a:solidFill>
                <a:latin typeface="メイリオ" panose="020B0604030504040204" pitchFamily="50" charset="-128"/>
                <a:ea typeface="メイリオ" panose="020B0604030504040204" pitchFamily="50" charset="-128"/>
                <a:sym typeface="Arial"/>
              </a:rPr>
              <a:t>チケット販売　</a:t>
            </a:r>
            <a:br>
              <a:rPr lang="ja-JP" sz="1000" b="1" u="none" dirty="0">
                <a:solidFill>
                  <a:schemeClr val="dk1"/>
                </a:solidFill>
                <a:latin typeface="メイリオ" panose="020B0604030504040204" pitchFamily="50" charset="-128"/>
                <a:ea typeface="メイリオ" panose="020B0604030504040204" pitchFamily="50" charset="-128"/>
                <a:sym typeface="Arial"/>
              </a:rPr>
            </a:br>
            <a:r>
              <a:rPr lang="ja-JP" altLang="en-US" sz="1000" u="none" dirty="0">
                <a:solidFill>
                  <a:schemeClr val="dk1"/>
                </a:solidFill>
                <a:latin typeface="メイリオ" panose="020B0604030504040204" pitchFamily="50" charset="-128"/>
                <a:ea typeface="メイリオ" panose="020B0604030504040204" pitchFamily="50" charset="-128"/>
                <a:sym typeface="Arial"/>
              </a:rPr>
              <a:t>●料金</a:t>
            </a:r>
            <a:r>
              <a:rPr lang="ja-JP" sz="1000" u="none" dirty="0">
                <a:solidFill>
                  <a:schemeClr val="dk1"/>
                </a:solidFill>
                <a:latin typeface="メイリオ" panose="020B0604030504040204" pitchFamily="50" charset="-128"/>
                <a:ea typeface="メイリオ" panose="020B0604030504040204" pitchFamily="50" charset="-128"/>
                <a:sym typeface="Arial"/>
              </a:rPr>
              <a:t>：前売券 </a:t>
            </a:r>
            <a:r>
              <a:rPr lang="ja-JP" sz="1000" dirty="0">
                <a:solidFill>
                  <a:schemeClr val="dk1"/>
                </a:solidFill>
                <a:latin typeface="メイリオ" panose="020B0604030504040204" pitchFamily="50" charset="-128"/>
                <a:ea typeface="メイリオ" panose="020B0604030504040204" pitchFamily="50" charset="-128"/>
              </a:rPr>
              <a:t>2</a:t>
            </a:r>
            <a:r>
              <a:rPr lang="ja-JP" sz="1000" u="none" dirty="0">
                <a:solidFill>
                  <a:schemeClr val="dk1"/>
                </a:solidFill>
                <a:latin typeface="メイリオ" panose="020B0604030504040204" pitchFamily="50" charset="-128"/>
                <a:ea typeface="メイリオ" panose="020B0604030504040204" pitchFamily="50" charset="-128"/>
                <a:sym typeface="Arial"/>
              </a:rPr>
              <a:t>,</a:t>
            </a:r>
            <a:r>
              <a:rPr lang="ja-JP" sz="1000" dirty="0">
                <a:solidFill>
                  <a:schemeClr val="dk1"/>
                </a:solidFill>
                <a:latin typeface="メイリオ" panose="020B0604030504040204" pitchFamily="50" charset="-128"/>
                <a:ea typeface="メイリオ" panose="020B0604030504040204" pitchFamily="50" charset="-128"/>
              </a:rPr>
              <a:t>5</a:t>
            </a:r>
            <a:r>
              <a:rPr lang="ja-JP" sz="1000" u="none" dirty="0">
                <a:solidFill>
                  <a:schemeClr val="dk1"/>
                </a:solidFill>
                <a:latin typeface="メイリオ" panose="020B0604030504040204" pitchFamily="50" charset="-128"/>
                <a:ea typeface="メイリオ" panose="020B0604030504040204" pitchFamily="50" charset="-128"/>
                <a:sym typeface="Arial"/>
              </a:rPr>
              <a:t>00円・当日券 </a:t>
            </a:r>
            <a:r>
              <a:rPr lang="ja-JP" sz="1000" dirty="0">
                <a:solidFill>
                  <a:schemeClr val="dk1"/>
                </a:solidFill>
                <a:latin typeface="メイリオ" panose="020B0604030504040204" pitchFamily="50" charset="-128"/>
                <a:ea typeface="メイリオ" panose="020B0604030504040204" pitchFamily="50" charset="-128"/>
              </a:rPr>
              <a:t>3</a:t>
            </a:r>
            <a:r>
              <a:rPr lang="ja-JP" sz="1000" u="none" dirty="0">
                <a:solidFill>
                  <a:schemeClr val="dk1"/>
                </a:solidFill>
                <a:latin typeface="メイリオ" panose="020B0604030504040204" pitchFamily="50" charset="-128"/>
                <a:ea typeface="メイリオ" panose="020B0604030504040204" pitchFamily="50" charset="-128"/>
                <a:sym typeface="Arial"/>
              </a:rPr>
              <a:t>,</a:t>
            </a:r>
            <a:r>
              <a:rPr lang="ja-JP" sz="1000" dirty="0">
                <a:solidFill>
                  <a:schemeClr val="dk1"/>
                </a:solidFill>
                <a:latin typeface="メイリオ" panose="020B0604030504040204" pitchFamily="50" charset="-128"/>
                <a:ea typeface="メイリオ" panose="020B0604030504040204" pitchFamily="50" charset="-128"/>
              </a:rPr>
              <a:t>0</a:t>
            </a:r>
            <a:r>
              <a:rPr lang="ja-JP" sz="1000" u="none" dirty="0">
                <a:solidFill>
                  <a:schemeClr val="dk1"/>
                </a:solidFill>
                <a:latin typeface="メイリオ" panose="020B0604030504040204" pitchFamily="50" charset="-128"/>
                <a:ea typeface="メイリオ" panose="020B0604030504040204" pitchFamily="50" charset="-128"/>
                <a:sym typeface="Arial"/>
              </a:rPr>
              <a:t>00円</a:t>
            </a:r>
            <a:r>
              <a:rPr lang="ja-JP" sz="1000" dirty="0">
                <a:solidFill>
                  <a:schemeClr val="dk1"/>
                </a:solidFill>
                <a:latin typeface="メイリオ" panose="020B0604030504040204" pitchFamily="50" charset="-128"/>
                <a:ea typeface="メイリオ" panose="020B0604030504040204" pitchFamily="50" charset="-128"/>
              </a:rPr>
              <a:t>・U-23 2,000円</a:t>
            </a:r>
            <a:r>
              <a:rPr lang="ja-JP" altLang="en-US" sz="1000" dirty="0">
                <a:solidFill>
                  <a:schemeClr val="dk1"/>
                </a:solidFill>
                <a:latin typeface="メイリオ" panose="020B0604030504040204" pitchFamily="50" charset="-128"/>
                <a:ea typeface="メイリオ" panose="020B0604030504040204" pitchFamily="50" charset="-128"/>
              </a:rPr>
              <a:t>（すべて税込）</a:t>
            </a:r>
            <a:endParaRPr sz="1000" u="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altLang="en-US" sz="1000" b="0" u="none" dirty="0">
                <a:solidFill>
                  <a:schemeClr val="dk1"/>
                </a:solidFill>
                <a:latin typeface="メイリオ"/>
                <a:ea typeface="メイリオ"/>
                <a:sym typeface="Arial"/>
              </a:rPr>
              <a:t>●</a:t>
            </a:r>
            <a:r>
              <a:rPr lang="ja-JP" sz="1000" b="0" u="none" dirty="0">
                <a:solidFill>
                  <a:schemeClr val="dk1"/>
                </a:solidFill>
                <a:latin typeface="メイリオ"/>
                <a:ea typeface="メイリオ"/>
                <a:sym typeface="Arial"/>
              </a:rPr>
              <a:t>発売開始日：10月</a:t>
            </a:r>
            <a:r>
              <a:rPr lang="ja-JP" sz="1000" dirty="0">
                <a:solidFill>
                  <a:schemeClr val="dk1"/>
                </a:solidFill>
                <a:latin typeface="メイリオ"/>
                <a:ea typeface="メイリオ"/>
              </a:rPr>
              <a:t>1</a:t>
            </a:r>
            <a:r>
              <a:rPr lang="en-US" altLang="ja-JP" sz="1000" dirty="0">
                <a:solidFill>
                  <a:schemeClr val="dk1"/>
                </a:solidFill>
                <a:latin typeface="メイリオ"/>
                <a:ea typeface="メイリオ"/>
              </a:rPr>
              <a:t>8</a:t>
            </a:r>
            <a:r>
              <a:rPr lang="ja-JP" sz="1000" b="0" u="none" dirty="0">
                <a:solidFill>
                  <a:schemeClr val="dk1"/>
                </a:solidFill>
                <a:latin typeface="メイリオ"/>
                <a:ea typeface="メイリオ"/>
                <a:sym typeface="Arial"/>
              </a:rPr>
              <a:t>日(</a:t>
            </a:r>
            <a:r>
              <a:rPr lang="ja-JP" sz="1000" dirty="0">
                <a:solidFill>
                  <a:schemeClr val="dk1"/>
                </a:solidFill>
                <a:latin typeface="メイリオ"/>
                <a:ea typeface="メイリオ"/>
              </a:rPr>
              <a:t>金</a:t>
            </a:r>
            <a:r>
              <a:rPr lang="ja-JP" sz="1000" b="0" u="none" dirty="0">
                <a:solidFill>
                  <a:schemeClr val="dk1"/>
                </a:solidFill>
                <a:latin typeface="メイリオ"/>
                <a:ea typeface="メイリオ"/>
                <a:sym typeface="Arial"/>
              </a:rPr>
              <a:t>) 1</a:t>
            </a:r>
            <a:r>
              <a:rPr lang="ja-JP" sz="1000" dirty="0">
                <a:solidFill>
                  <a:schemeClr val="dk1"/>
                </a:solidFill>
                <a:latin typeface="メイリオ"/>
                <a:ea typeface="メイリオ"/>
              </a:rPr>
              <a:t>2</a:t>
            </a:r>
            <a:r>
              <a:rPr lang="ja-JP" sz="1000" b="0" u="none" dirty="0">
                <a:solidFill>
                  <a:schemeClr val="dk1"/>
                </a:solidFill>
                <a:latin typeface="メイリオ"/>
                <a:ea typeface="メイリオ"/>
                <a:sym typeface="Arial"/>
              </a:rPr>
              <a:t>:00～　</a:t>
            </a:r>
            <a:endParaRPr lang="en-US" altLang="ja-JP" sz="1000" b="0" u="none" dirty="0">
              <a:solidFill>
                <a:schemeClr val="dk1"/>
              </a:solidFill>
              <a:latin typeface="メイリオ"/>
              <a:ea typeface="メイリオ"/>
              <a:sym typeface="Arial"/>
            </a:endParaRPr>
          </a:p>
          <a:p>
            <a:r>
              <a:rPr lang="ja-JP" altLang="en-US" sz="1000" dirty="0">
                <a:solidFill>
                  <a:schemeClr val="dk1"/>
                </a:solidFill>
                <a:latin typeface="メイリオ"/>
                <a:ea typeface="メイリオ"/>
              </a:rPr>
              <a:t>●チケット</a:t>
            </a:r>
            <a:r>
              <a:rPr lang="ja-JP" sz="1000" b="0" u="none" dirty="0">
                <a:solidFill>
                  <a:schemeClr val="dk1"/>
                </a:solidFill>
                <a:latin typeface="メイリオ"/>
                <a:ea typeface="メイリオ"/>
                <a:sym typeface="Arial"/>
              </a:rPr>
              <a:t>購入URL</a:t>
            </a:r>
            <a:r>
              <a:rPr lang="en-US" altLang="ja-JP" sz="1000" b="0" u="none" dirty="0">
                <a:solidFill>
                  <a:schemeClr val="dk1"/>
                </a:solidFill>
                <a:latin typeface="メイリオ"/>
                <a:ea typeface="メイリオ"/>
                <a:sym typeface="Arial"/>
              </a:rPr>
              <a:t>(</a:t>
            </a:r>
            <a:r>
              <a:rPr lang="en-US" altLang="ja-JP" sz="1000" dirty="0">
                <a:solidFill>
                  <a:schemeClr val="dk1"/>
                </a:solidFill>
                <a:latin typeface="メイリオ"/>
                <a:ea typeface="メイリオ"/>
              </a:rPr>
              <a:t>ZAIKO</a:t>
            </a:r>
            <a:r>
              <a:rPr lang="en-US" altLang="ja-JP" sz="1000" b="0" u="none" dirty="0">
                <a:solidFill>
                  <a:schemeClr val="dk1"/>
                </a:solidFill>
                <a:latin typeface="メイリオ"/>
                <a:ea typeface="メイリオ"/>
                <a:sym typeface="Arial"/>
              </a:rPr>
              <a:t>)</a:t>
            </a:r>
            <a:r>
              <a:rPr lang="ja-JP" sz="1000" b="0" u="none" dirty="0">
                <a:solidFill>
                  <a:schemeClr val="dk1"/>
                </a:solidFill>
                <a:latin typeface="メイリオ"/>
                <a:ea typeface="メイリオ"/>
                <a:sym typeface="Arial"/>
              </a:rPr>
              <a:t>：</a:t>
            </a:r>
            <a:r>
              <a:rPr lang="ja-JP" altLang="en-US" sz="1000" dirty="0">
                <a:solidFill>
                  <a:schemeClr val="dk1"/>
                </a:solidFill>
                <a:latin typeface="メイリオ"/>
                <a:ea typeface="メイリオ"/>
              </a:rPr>
              <a:t> </a:t>
            </a:r>
            <a:r>
              <a:rPr lang="en-US" altLang="ja-JP" sz="1000" dirty="0">
                <a:solidFill>
                  <a:schemeClr val="dk1"/>
                </a:solidFill>
                <a:latin typeface="メイリオ"/>
                <a:ea typeface="メイリオ"/>
                <a:hlinkClick r:id="rId7">
                  <a:extLst>
                    <a:ext uri="{A12FA001-AC4F-418D-AE19-62706E023703}">
                      <ahyp:hlinkClr xmlns:ahyp="http://schemas.microsoft.com/office/drawing/2018/hyperlinkcolor" val="tx"/>
                    </a:ext>
                  </a:extLst>
                </a:hlinkClick>
              </a:rPr>
              <a:t>https://field.zaiko.io/e/zodiac-takeover-parco</a:t>
            </a:r>
            <a:endParaRPr sz="1000" b="0" u="none" dirty="0">
              <a:solidFill>
                <a:schemeClr val="dk1"/>
              </a:solidFill>
              <a:highlight>
                <a:srgbClr val="FF00FF"/>
              </a:highlight>
              <a:latin typeface="メイリオ" panose="020B0604030504040204" pitchFamily="50" charset="-128"/>
              <a:ea typeface="メイリオ" panose="020B0604030504040204" pitchFamily="50" charset="-128"/>
              <a:sym typeface="Arial"/>
              <a:hlinkClick r:id="rId7">
                <a:extLst>
                  <a:ext uri="{A12FA001-AC4F-418D-AE19-62706E023703}">
                    <ahyp:hlinkClr xmlns:ahyp="http://schemas.microsoft.com/office/drawing/2018/hyperlinkcolor" val="tx"/>
                  </a:ext>
                </a:extLst>
              </a:hlinkClick>
            </a:endParaRPr>
          </a:p>
          <a:p>
            <a:pPr marL="0" marR="0" lvl="0" indent="0" algn="l" rtl="0">
              <a:spcBef>
                <a:spcPts val="0"/>
              </a:spcBef>
              <a:spcAft>
                <a:spcPts val="0"/>
              </a:spcAft>
              <a:buNone/>
            </a:pPr>
            <a:r>
              <a:rPr lang="ja-JP" sz="800" b="0" u="none" dirty="0">
                <a:solidFill>
                  <a:schemeClr val="dk1"/>
                </a:solidFill>
                <a:latin typeface="メイリオ"/>
                <a:ea typeface="メイリオ"/>
                <a:sym typeface="Arial"/>
              </a:rPr>
              <a:t>※</a:t>
            </a:r>
            <a:r>
              <a:rPr lang="ja-JP" sz="800" dirty="0">
                <a:solidFill>
                  <a:schemeClr val="dk1"/>
                </a:solidFill>
                <a:latin typeface="メイリオ"/>
                <a:ea typeface="メイリオ"/>
              </a:rPr>
              <a:t>BY NIGHT(DJ EVENT) </a:t>
            </a:r>
            <a:r>
              <a:rPr lang="ja-JP" sz="800" b="0" u="none" dirty="0">
                <a:solidFill>
                  <a:schemeClr val="dk1"/>
                </a:solidFill>
                <a:latin typeface="メイリオ"/>
                <a:ea typeface="メイリオ"/>
                <a:sym typeface="Arial"/>
              </a:rPr>
              <a:t>18歳未満入場不可</a:t>
            </a:r>
            <a:r>
              <a:rPr lang="ja-JP" altLang="en-US" sz="800" b="0" u="none" dirty="0">
                <a:solidFill>
                  <a:schemeClr val="dk1"/>
                </a:solidFill>
                <a:latin typeface="メイリオ"/>
                <a:ea typeface="メイリオ"/>
                <a:sym typeface="Arial"/>
              </a:rPr>
              <a:t>。会場にて</a:t>
            </a:r>
            <a:r>
              <a:rPr lang="en-US" altLang="ja-JP" sz="800" b="0" u="none" dirty="0">
                <a:solidFill>
                  <a:schemeClr val="dk1"/>
                </a:solidFill>
                <a:latin typeface="メイリオ"/>
                <a:ea typeface="メイリオ"/>
                <a:sym typeface="Arial"/>
              </a:rPr>
              <a:t>ID</a:t>
            </a:r>
            <a:r>
              <a:rPr lang="ja-JP" altLang="en-US" sz="800" b="0" u="none" dirty="0">
                <a:solidFill>
                  <a:schemeClr val="dk1"/>
                </a:solidFill>
                <a:latin typeface="メイリオ"/>
                <a:ea typeface="メイリオ"/>
                <a:sym typeface="Arial"/>
              </a:rPr>
              <a:t>チェックを行います。写真付き身分証明書をご持参ください。</a:t>
            </a:r>
            <a:endParaRPr lang="en-US" altLang="ja-JP" sz="800" b="0" u="none" dirty="0">
              <a:solidFill>
                <a:schemeClr val="dk1"/>
              </a:solidFill>
              <a:latin typeface="メイリオ"/>
              <a:ea typeface="メイリオ"/>
              <a:sym typeface="Arial"/>
            </a:endParaRPr>
          </a:p>
          <a:p>
            <a:pPr marL="0" marR="0" lvl="0" indent="0" algn="l" rtl="0">
              <a:spcBef>
                <a:spcPts val="0"/>
              </a:spcBef>
              <a:spcAft>
                <a:spcPts val="0"/>
              </a:spcAft>
              <a:buNone/>
            </a:pPr>
            <a:r>
              <a:rPr lang="en-US" altLang="ja-JP" sz="800" dirty="0">
                <a:solidFill>
                  <a:schemeClr val="dk1"/>
                </a:solidFill>
                <a:latin typeface="メイリオ"/>
                <a:ea typeface="メイリオ"/>
              </a:rPr>
              <a:t>※</a:t>
            </a:r>
            <a:r>
              <a:rPr lang="en-US" altLang="ja-JP" sz="800" b="0" u="none" dirty="0">
                <a:solidFill>
                  <a:schemeClr val="dk1"/>
                </a:solidFill>
                <a:latin typeface="メイリオ"/>
                <a:ea typeface="メイリオ"/>
                <a:sym typeface="Arial"/>
              </a:rPr>
              <a:t>U-23</a:t>
            </a:r>
            <a:r>
              <a:rPr lang="ja-JP" altLang="en-US" sz="800" b="0" u="none" dirty="0">
                <a:solidFill>
                  <a:schemeClr val="dk1"/>
                </a:solidFill>
                <a:latin typeface="メイリオ"/>
                <a:ea typeface="メイリオ"/>
                <a:sym typeface="Arial"/>
              </a:rPr>
              <a:t>チケットで入場される場合は、チケット受付時に生年月日が確認できる写真付き身分証明書をご持参ください。ご本人様</a:t>
            </a:r>
            <a:r>
              <a:rPr lang="ja-JP" altLang="en-US" sz="800" dirty="0">
                <a:solidFill>
                  <a:schemeClr val="dk1"/>
                </a:solidFill>
                <a:latin typeface="メイリオ"/>
                <a:ea typeface="メイリオ"/>
              </a:rPr>
              <a:t>と年齢の確認が取れない場合は一般価格との差額をお支払いいただきます。</a:t>
            </a:r>
            <a:r>
              <a:rPr lang="ja-JP" altLang="en-US" sz="800" b="0" u="none" dirty="0">
                <a:solidFill>
                  <a:schemeClr val="dk1"/>
                </a:solidFill>
                <a:latin typeface="メイリオ"/>
                <a:ea typeface="メイリオ"/>
                <a:sym typeface="Arial"/>
              </a:rPr>
              <a:t>　</a:t>
            </a:r>
            <a:r>
              <a:rPr lang="ja-JP" sz="800" b="0" u="none" dirty="0">
                <a:solidFill>
                  <a:schemeClr val="dk1"/>
                </a:solidFill>
                <a:latin typeface="メイリオ"/>
                <a:ea typeface="メイリオ"/>
                <a:sym typeface="Arial"/>
              </a:rPr>
              <a:t>※各種割引・優待対象外 </a:t>
            </a:r>
            <a:endParaRPr lang="en-US" altLang="ja-JP" sz="800" b="0" u="none" dirty="0">
              <a:solidFill>
                <a:schemeClr val="dk1"/>
              </a:solidFill>
              <a:latin typeface="メイリオ"/>
              <a:ea typeface="メイリオ"/>
              <a:sym typeface="Arial"/>
            </a:endParaRPr>
          </a:p>
          <a:p>
            <a:pPr marL="0" marR="0" lvl="0" indent="0" algn="l" rtl="0">
              <a:spcBef>
                <a:spcPts val="0"/>
              </a:spcBef>
              <a:spcAft>
                <a:spcPts val="0"/>
              </a:spcAft>
              <a:buNone/>
            </a:pPr>
            <a:r>
              <a:rPr lang="en-US" altLang="ja-JP" sz="800" b="0" u="none" dirty="0">
                <a:solidFill>
                  <a:schemeClr val="dk1"/>
                </a:solidFill>
                <a:latin typeface="メイリオ" panose="020B0604030504040204" pitchFamily="50" charset="-128"/>
                <a:ea typeface="メイリオ" panose="020B0604030504040204" pitchFamily="50" charset="-128"/>
                <a:sym typeface="Arial"/>
              </a:rPr>
              <a:t>※</a:t>
            </a:r>
            <a:r>
              <a:rPr lang="ja-JP" altLang="en-US" sz="800" b="0" u="none" dirty="0">
                <a:solidFill>
                  <a:schemeClr val="dk1"/>
                </a:solidFill>
                <a:latin typeface="メイリオ" panose="020B0604030504040204" pitchFamily="50" charset="-128"/>
                <a:ea typeface="メイリオ" panose="020B0604030504040204" pitchFamily="50" charset="-128"/>
                <a:sym typeface="Arial"/>
              </a:rPr>
              <a:t>昼の</a:t>
            </a:r>
            <a:r>
              <a:rPr lang="en-US" altLang="ja-JP" sz="800" b="0" u="none" dirty="0">
                <a:solidFill>
                  <a:schemeClr val="dk1"/>
                </a:solidFill>
                <a:latin typeface="メイリオ" panose="020B0604030504040204" pitchFamily="50" charset="-128"/>
                <a:ea typeface="メイリオ" panose="020B0604030504040204" pitchFamily="50" charset="-128"/>
                <a:sym typeface="Arial"/>
              </a:rPr>
              <a:t>DJ</a:t>
            </a:r>
            <a:r>
              <a:rPr lang="ja-JP" altLang="en-US" sz="800" b="0" u="none" dirty="0">
                <a:solidFill>
                  <a:schemeClr val="dk1"/>
                </a:solidFill>
                <a:latin typeface="メイリオ" panose="020B0604030504040204" pitchFamily="50" charset="-128"/>
                <a:ea typeface="メイリオ" panose="020B0604030504040204" pitchFamily="50" charset="-128"/>
                <a:sym typeface="Arial"/>
              </a:rPr>
              <a:t>／マーケットイベント「</a:t>
            </a:r>
            <a:r>
              <a:rPr lang="en-US" altLang="ja-JP" sz="800" b="0" u="none" dirty="0">
                <a:solidFill>
                  <a:schemeClr val="dk1"/>
                </a:solidFill>
                <a:latin typeface="メイリオ" panose="020B0604030504040204" pitchFamily="50" charset="-128"/>
                <a:ea typeface="メイリオ" panose="020B0604030504040204" pitchFamily="50" charset="-128"/>
                <a:sym typeface="Arial"/>
              </a:rPr>
              <a:t>BY DAY</a:t>
            </a:r>
            <a:r>
              <a:rPr lang="ja-JP" altLang="en-US" sz="800" b="0" u="none" dirty="0">
                <a:solidFill>
                  <a:schemeClr val="dk1"/>
                </a:solidFill>
                <a:latin typeface="メイリオ" panose="020B0604030504040204" pitchFamily="50" charset="-128"/>
                <a:ea typeface="メイリオ" panose="020B0604030504040204" pitchFamily="50" charset="-128"/>
                <a:sym typeface="Arial"/>
              </a:rPr>
              <a:t>」は無料でご入場いただけます。</a:t>
            </a:r>
            <a:endParaRPr lang="en-US" sz="800" dirty="0">
              <a:solidFill>
                <a:schemeClr val="dk1"/>
              </a:solidFill>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endParaRPr lang="ja-JP" altLang="en-US" sz="300" b="0" u="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66666"/>
              </a:lnSpc>
              <a:spcBef>
                <a:spcPts val="0"/>
              </a:spcBef>
              <a:spcAft>
                <a:spcPts val="0"/>
              </a:spcAft>
              <a:buNone/>
            </a:pPr>
            <a:r>
              <a:rPr lang="ja-JP" altLang="en-US" sz="800" b="0" u="none" dirty="0">
                <a:solidFill>
                  <a:schemeClr val="dk1"/>
                </a:solidFill>
                <a:latin typeface="メイリオ" panose="020B0604030504040204" pitchFamily="50" charset="-128"/>
                <a:ea typeface="メイリオ" panose="020B0604030504040204" pitchFamily="50" charset="-128"/>
                <a:sym typeface="Arial"/>
              </a:rPr>
              <a:t>お問い合わせ／</a:t>
            </a:r>
            <a:r>
              <a:rPr lang="en-US" altLang="ja-JP" sz="800" dirty="0">
                <a:solidFill>
                  <a:schemeClr val="dk1"/>
                </a:solidFill>
                <a:latin typeface="メイリオ" panose="020B0604030504040204" pitchFamily="50" charset="-128"/>
                <a:ea typeface="メイリオ" panose="020B0604030504040204" pitchFamily="50" charset="-128"/>
              </a:rPr>
              <a:t>field</a:t>
            </a:r>
            <a:r>
              <a:rPr lang="ja-JP" altLang="en-US" sz="800" dirty="0">
                <a:solidFill>
                  <a:schemeClr val="dk1"/>
                </a:solidFill>
                <a:latin typeface="メイリオ" panose="020B0604030504040204" pitchFamily="50" charset="-128"/>
                <a:ea typeface="メイリオ" panose="020B0604030504040204" pitchFamily="50" charset="-128"/>
              </a:rPr>
              <a:t> </a:t>
            </a:r>
            <a:r>
              <a:rPr lang="ja-JP" altLang="en-US" sz="800" b="0" u="none" dirty="0">
                <a:solidFill>
                  <a:schemeClr val="dk1"/>
                </a:solidFill>
                <a:latin typeface="メイリオ" panose="020B0604030504040204" pitchFamily="50" charset="-128"/>
                <a:ea typeface="メイリオ" panose="020B0604030504040204" pitchFamily="50" charset="-128"/>
                <a:sym typeface="Arial"/>
              </a:rPr>
              <a:t>実行委員会　</a:t>
            </a:r>
            <a:r>
              <a:rPr lang="en-US" altLang="ja-JP" sz="800" b="0" u="none" dirty="0">
                <a:solidFill>
                  <a:schemeClr val="dk1"/>
                </a:solidFill>
                <a:latin typeface="メイリオ" panose="020B0604030504040204" pitchFamily="50" charset="-128"/>
                <a:ea typeface="メイリオ" panose="020B0604030504040204" pitchFamily="50" charset="-128"/>
                <a:sym typeface="Arial"/>
                <a:hlinkClick r:id="rId8">
                  <a:extLst>
                    <a:ext uri="{A12FA001-AC4F-418D-AE19-62706E023703}">
                      <ahyp:hlinkClr xmlns:ahyp="http://schemas.microsoft.com/office/drawing/2018/hyperlinkcolor" val="tx"/>
                    </a:ext>
                  </a:extLst>
                </a:hlinkClick>
              </a:rPr>
              <a:t>field@parco.jp</a:t>
            </a:r>
            <a:endParaRPr lang="en-US" altLang="ja-JP" sz="800" b="0" u="none" dirty="0">
              <a:solidFill>
                <a:schemeClr val="dk1"/>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altLang="en-US" sz="800" b="0" u="none" dirty="0">
                <a:solidFill>
                  <a:schemeClr val="dk1"/>
                </a:solidFill>
                <a:latin typeface="メイリオ" panose="020B0604030504040204" pitchFamily="50" charset="-128"/>
                <a:ea typeface="メイリオ" panose="020B0604030504040204" pitchFamily="50" charset="-128"/>
                <a:sym typeface="Arial"/>
              </a:rPr>
              <a:t>主催・企画制作／株式会社パルコ</a:t>
            </a:r>
            <a:r>
              <a:rPr lang="ja-JP" altLang="en-US" sz="800" dirty="0">
                <a:solidFill>
                  <a:schemeClr val="dk1"/>
                </a:solidFill>
                <a:latin typeface="メイリオ" panose="020B0604030504040204" pitchFamily="50" charset="-128"/>
                <a:ea typeface="メイリオ" panose="020B0604030504040204" pitchFamily="50" charset="-128"/>
              </a:rPr>
              <a:t>、株式</a:t>
            </a:r>
            <a:r>
              <a:rPr lang="ja-JP" altLang="en-US" sz="800" b="0" u="none" dirty="0">
                <a:solidFill>
                  <a:schemeClr val="dk1"/>
                </a:solidFill>
                <a:latin typeface="メイリオ" panose="020B0604030504040204" pitchFamily="50" charset="-128"/>
                <a:ea typeface="メイリオ" panose="020B0604030504040204" pitchFamily="50" charset="-128"/>
                <a:sym typeface="Arial"/>
              </a:rPr>
              <a:t>会社エイルド、株式会社ユナイテッドワークス　</a:t>
            </a:r>
            <a:r>
              <a:rPr lang="ja-JP" altLang="en-US" sz="800" b="0" u="none" dirty="0">
                <a:solidFill>
                  <a:schemeClr val="dk1"/>
                </a:solidFill>
                <a:latin typeface="メイリオ"/>
                <a:ea typeface="メイリオ"/>
                <a:sym typeface="Arial"/>
              </a:rPr>
              <a:t>協賛／ </a:t>
            </a:r>
            <a:r>
              <a:rPr lang="en-US" altLang="ja-JP" sz="800" b="0" u="none" dirty="0">
                <a:solidFill>
                  <a:schemeClr val="dk1"/>
                </a:solidFill>
                <a:latin typeface="メイリオ"/>
                <a:ea typeface="メイリオ"/>
                <a:sym typeface="Arial"/>
              </a:rPr>
              <a:t>HABUSH</a:t>
            </a:r>
            <a:endParaRPr lang="en-US" altLang="ja-JP" sz="800" b="0" u="none" dirty="0">
              <a:solidFill>
                <a:schemeClr val="dk1"/>
              </a:solidFill>
              <a:latin typeface="メイリオ"/>
              <a:ea typeface="メイリオ"/>
            </a:endParaRPr>
          </a:p>
        </p:txBody>
      </p:sp>
      <p:sp>
        <p:nvSpPr>
          <p:cNvPr id="96" name="Google Shape;96;p13"/>
          <p:cNvSpPr txBox="1"/>
          <p:nvPr/>
        </p:nvSpPr>
        <p:spPr>
          <a:xfrm>
            <a:off x="2184400" y="2620873"/>
            <a:ext cx="4611562" cy="4000370"/>
          </a:xfrm>
          <a:prstGeom prst="rect">
            <a:avLst/>
          </a:prstGeom>
          <a:noFill/>
          <a:ln>
            <a:noFill/>
          </a:ln>
        </p:spPr>
        <p:txBody>
          <a:bodyPr spcFirstLastPara="1" wrap="square" lIns="91425" tIns="90000" rIns="91425" bIns="45700" anchor="ctr" anchorCtr="0">
            <a:noAutofit/>
          </a:bodyPr>
          <a:lstStyle/>
          <a:p>
            <a:pPr marL="0" marR="0" lvl="0" indent="0" algn="l" rtl="0">
              <a:spcBef>
                <a:spcPts val="0"/>
              </a:spcBef>
              <a:spcAft>
                <a:spcPts val="0"/>
              </a:spcAft>
              <a:buNone/>
            </a:pPr>
            <a:r>
              <a:rPr lang="ja-JP" altLang="ja-JP" sz="1000" dirty="0">
                <a:solidFill>
                  <a:srgbClr val="000000"/>
                </a:solidFill>
                <a:latin typeface="メイリオ" panose="020B0604030504040204" pitchFamily="50" charset="-128"/>
                <a:ea typeface="メイリオ" panose="020B0604030504040204" pitchFamily="50" charset="-128"/>
                <a:sym typeface="Arial"/>
              </a:rPr>
              <a:t>今年15周年を迎え</a:t>
            </a:r>
            <a:r>
              <a:rPr lang="ja-JP" altLang="en-US" sz="1000" dirty="0">
                <a:latin typeface="メイリオ" panose="020B0604030504040204" pitchFamily="50" charset="-128"/>
                <a:ea typeface="メイリオ" panose="020B0604030504040204" pitchFamily="50" charset="-128"/>
              </a:rPr>
              <a:t>た</a:t>
            </a:r>
            <a:r>
              <a:rPr lang="en-US" altLang="ja-JP" sz="1000" dirty="0">
                <a:solidFill>
                  <a:srgbClr val="000000"/>
                </a:solidFill>
                <a:latin typeface="メイリオ" panose="020B0604030504040204" pitchFamily="50" charset="-128"/>
                <a:ea typeface="メイリオ" panose="020B0604030504040204" pitchFamily="50" charset="-128"/>
                <a:sym typeface="Arial"/>
              </a:rPr>
              <a:t>RDC</a:t>
            </a:r>
            <a:r>
              <a:rPr lang="ja-JP" altLang="en-US" sz="1000" dirty="0">
                <a:solidFill>
                  <a:srgbClr val="000000"/>
                </a:solidFill>
                <a:latin typeface="メイリオ" panose="020B0604030504040204" pitchFamily="50" charset="-128"/>
                <a:ea typeface="メイリオ" panose="020B0604030504040204" pitchFamily="50" charset="-128"/>
                <a:sym typeface="Arial"/>
              </a:rPr>
              <a:t>とパルコが新たに始動するプロジェクト「</a:t>
            </a:r>
            <a:r>
              <a:rPr lang="en-US" altLang="ja-JP" sz="1000" dirty="0">
                <a:latin typeface="メイリオ" panose="020B0604030504040204" pitchFamily="50" charset="-128"/>
                <a:ea typeface="メイリオ" panose="020B0604030504040204" pitchFamily="50" charset="-128"/>
              </a:rPr>
              <a:t>field</a:t>
            </a:r>
            <a:r>
              <a:rPr lang="ja-JP" altLang="en-US" sz="1000" dirty="0">
                <a:solidFill>
                  <a:srgbClr val="000000"/>
                </a:solidFill>
                <a:latin typeface="メイリオ" panose="020B0604030504040204" pitchFamily="50" charset="-128"/>
                <a:ea typeface="メイリオ" panose="020B0604030504040204" pitchFamily="50" charset="-128"/>
                <a:sym typeface="Arial"/>
              </a:rPr>
              <a:t>」。</a:t>
            </a:r>
            <a:endParaRPr lang="en-US" altLang="ja-JP" sz="10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sz="1000" dirty="0">
                <a:solidFill>
                  <a:srgbClr val="000000"/>
                </a:solidFill>
                <a:latin typeface="メイリオ" panose="020B0604030504040204" pitchFamily="50" charset="-128"/>
                <a:ea typeface="メイリオ" panose="020B0604030504040204" pitchFamily="50" charset="-128"/>
                <a:sym typeface="Arial"/>
              </a:rPr>
              <a:t>第一弾は、インドネシア・ジャカルタで音楽、ファッション、アートの</a:t>
            </a:r>
            <a:r>
              <a:rPr lang="en-US" altLang="ja-JP" sz="1000" dirty="0">
                <a:solidFill>
                  <a:srgbClr val="000000"/>
                </a:solidFill>
                <a:latin typeface="メイリオ" panose="020B0604030504040204" pitchFamily="50" charset="-128"/>
                <a:ea typeface="メイリオ" panose="020B0604030504040204" pitchFamily="50" charset="-128"/>
                <a:sym typeface="Arial"/>
              </a:rPr>
              <a:t>3</a:t>
            </a:r>
            <a:r>
              <a:rPr lang="ja-JP" altLang="en-US" sz="1000" dirty="0">
                <a:solidFill>
                  <a:srgbClr val="000000"/>
                </a:solidFill>
                <a:latin typeface="メイリオ" panose="020B0604030504040204" pitchFamily="50" charset="-128"/>
                <a:ea typeface="メイリオ" panose="020B0604030504040204" pitchFamily="50" charset="-128"/>
                <a:sym typeface="Arial"/>
              </a:rPr>
              <a:t>つの</a:t>
            </a:r>
            <a:endParaRPr lang="en-US" altLang="ja-JP" sz="1000"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altLang="en-US" sz="1000" dirty="0">
                <a:solidFill>
                  <a:srgbClr val="000000"/>
                </a:solidFill>
                <a:latin typeface="メイリオ" panose="020B0604030504040204" pitchFamily="50" charset="-128"/>
                <a:ea typeface="メイリオ" panose="020B0604030504040204" pitchFamily="50" charset="-128"/>
                <a:sym typeface="Arial"/>
              </a:rPr>
              <a:t>カルチャーを軸に活動する「</a:t>
            </a:r>
            <a:r>
              <a:rPr lang="en-US" altLang="ja-JP" sz="1000" dirty="0">
                <a:solidFill>
                  <a:srgbClr val="000000"/>
                </a:solidFill>
                <a:latin typeface="メイリオ" panose="020B0604030504040204" pitchFamily="50" charset="-128"/>
                <a:ea typeface="メイリオ" panose="020B0604030504040204" pitchFamily="50" charset="-128"/>
                <a:sym typeface="Arial"/>
              </a:rPr>
              <a:t>ZODIAC</a:t>
            </a:r>
            <a:r>
              <a:rPr lang="ja-JP" altLang="en-US" sz="1000" dirty="0">
                <a:solidFill>
                  <a:srgbClr val="000000"/>
                </a:solidFill>
                <a:latin typeface="メイリオ" panose="020B0604030504040204" pitchFamily="50" charset="-128"/>
                <a:ea typeface="メイリオ" panose="020B0604030504040204" pitchFamily="50" charset="-128"/>
                <a:sym typeface="Arial"/>
              </a:rPr>
              <a:t>」</a:t>
            </a:r>
            <a:r>
              <a:rPr lang="en-US" altLang="ja-JP" sz="1000" dirty="0">
                <a:solidFill>
                  <a:srgbClr val="000000"/>
                </a:solidFill>
                <a:latin typeface="メイリオ" panose="020B0604030504040204" pitchFamily="50" charset="-128"/>
                <a:ea typeface="メイリオ" panose="020B0604030504040204" pitchFamily="50" charset="-128"/>
                <a:sym typeface="Arial"/>
              </a:rPr>
              <a:t>(</a:t>
            </a:r>
            <a:r>
              <a:rPr lang="ja-JP" altLang="en-US" sz="1000" dirty="0">
                <a:solidFill>
                  <a:srgbClr val="000000"/>
                </a:solidFill>
                <a:latin typeface="メイリオ" panose="020B0604030504040204" pitchFamily="50" charset="-128"/>
                <a:ea typeface="メイリオ" panose="020B0604030504040204" pitchFamily="50" charset="-128"/>
                <a:sym typeface="Arial"/>
              </a:rPr>
              <a:t>ゾディアック</a:t>
            </a:r>
            <a:r>
              <a:rPr lang="en-US" altLang="ja-JP" sz="1000" dirty="0">
                <a:solidFill>
                  <a:srgbClr val="000000"/>
                </a:solidFill>
                <a:latin typeface="メイリオ" panose="020B0604030504040204" pitchFamily="50" charset="-128"/>
                <a:ea typeface="メイリオ" panose="020B0604030504040204" pitchFamily="50" charset="-128"/>
                <a:sym typeface="Arial"/>
              </a:rPr>
              <a:t>)</a:t>
            </a:r>
            <a:r>
              <a:rPr lang="ja-JP" altLang="en-US" sz="1000" dirty="0">
                <a:solidFill>
                  <a:srgbClr val="000000"/>
                </a:solidFill>
                <a:latin typeface="メイリオ" panose="020B0604030504040204" pitchFamily="50" charset="-128"/>
                <a:ea typeface="メイリオ" panose="020B0604030504040204" pitchFamily="50" charset="-128"/>
                <a:sym typeface="Arial"/>
              </a:rPr>
              <a:t>を招聘した「</a:t>
            </a:r>
            <a:r>
              <a:rPr lang="en-US" altLang="ja-JP" sz="1000" dirty="0">
                <a:solidFill>
                  <a:srgbClr val="000000"/>
                </a:solidFill>
                <a:latin typeface="メイリオ" panose="020B0604030504040204" pitchFamily="50" charset="-128"/>
                <a:ea typeface="メイリオ" panose="020B0604030504040204" pitchFamily="50" charset="-128"/>
                <a:sym typeface="Arial"/>
              </a:rPr>
              <a:t>ZODIAC TAKEOVER  PARCO</a:t>
            </a:r>
            <a:r>
              <a:rPr lang="ja-JP" altLang="en-US" sz="1000" dirty="0">
                <a:solidFill>
                  <a:srgbClr val="000000"/>
                </a:solidFill>
                <a:latin typeface="メイリオ" panose="020B0604030504040204" pitchFamily="50" charset="-128"/>
                <a:ea typeface="メイリオ" panose="020B0604030504040204" pitchFamily="50" charset="-128"/>
                <a:sym typeface="Arial"/>
              </a:rPr>
              <a:t>」。渋谷</a:t>
            </a:r>
            <a:r>
              <a:rPr lang="en-US" altLang="ja-JP" sz="1000" dirty="0">
                <a:solidFill>
                  <a:srgbClr val="000000"/>
                </a:solidFill>
                <a:latin typeface="メイリオ" panose="020B0604030504040204" pitchFamily="50" charset="-128"/>
                <a:ea typeface="メイリオ" panose="020B0604030504040204" pitchFamily="50" charset="-128"/>
                <a:sym typeface="Arial"/>
              </a:rPr>
              <a:t>PARCO 5</a:t>
            </a:r>
            <a:r>
              <a:rPr lang="ja-JP" altLang="en-US" sz="1000" dirty="0">
                <a:solidFill>
                  <a:srgbClr val="000000"/>
                </a:solidFill>
                <a:latin typeface="メイリオ" panose="020B0604030504040204" pitchFamily="50" charset="-128"/>
                <a:ea typeface="メイリオ" panose="020B0604030504040204" pitchFamily="50" charset="-128"/>
                <a:sym typeface="Arial"/>
              </a:rPr>
              <a:t>周年に合わせ、</a:t>
            </a:r>
            <a:r>
              <a:rPr lang="en-US" altLang="ja-JP" sz="1000" dirty="0">
                <a:solidFill>
                  <a:srgbClr val="000000"/>
                </a:solidFill>
                <a:latin typeface="メイリオ" panose="020B0604030504040204" pitchFamily="50" charset="-128"/>
                <a:ea typeface="メイリオ" panose="020B0604030504040204" pitchFamily="50" charset="-128"/>
                <a:sym typeface="Arial"/>
              </a:rPr>
              <a:t>11</a:t>
            </a:r>
            <a:r>
              <a:rPr lang="ja-JP" altLang="en-US" sz="1000" dirty="0">
                <a:solidFill>
                  <a:srgbClr val="000000"/>
                </a:solidFill>
                <a:latin typeface="メイリオ" panose="020B0604030504040204" pitchFamily="50" charset="-128"/>
                <a:ea typeface="メイリオ" panose="020B0604030504040204" pitchFamily="50" charset="-128"/>
                <a:sym typeface="Arial"/>
              </a:rPr>
              <a:t>月</a:t>
            </a:r>
            <a:r>
              <a:rPr lang="en-US" altLang="ja-JP" sz="1000" dirty="0">
                <a:solidFill>
                  <a:srgbClr val="000000"/>
                </a:solidFill>
                <a:latin typeface="メイリオ" panose="020B0604030504040204" pitchFamily="50" charset="-128"/>
                <a:ea typeface="メイリオ" panose="020B0604030504040204" pitchFamily="50" charset="-128"/>
                <a:sym typeface="Arial"/>
              </a:rPr>
              <a:t>23</a:t>
            </a:r>
            <a:r>
              <a:rPr lang="ja-JP" altLang="en-US" sz="1000" dirty="0">
                <a:solidFill>
                  <a:srgbClr val="000000"/>
                </a:solidFill>
                <a:latin typeface="メイリオ" panose="020B0604030504040204" pitchFamily="50" charset="-128"/>
                <a:ea typeface="メイリオ" panose="020B0604030504040204" pitchFamily="50" charset="-128"/>
                <a:sym typeface="Arial"/>
              </a:rPr>
              <a:t>日</a:t>
            </a:r>
            <a:r>
              <a:rPr lang="en-US" altLang="ja-JP" sz="1000" dirty="0">
                <a:solidFill>
                  <a:srgbClr val="000000"/>
                </a:solidFill>
                <a:latin typeface="メイリオ" panose="020B0604030504040204" pitchFamily="50" charset="-128"/>
                <a:ea typeface="メイリオ" panose="020B0604030504040204" pitchFamily="50" charset="-128"/>
                <a:sym typeface="Arial"/>
              </a:rPr>
              <a:t>(</a:t>
            </a:r>
            <a:r>
              <a:rPr lang="ja-JP" altLang="en-US" sz="1000" dirty="0">
                <a:solidFill>
                  <a:srgbClr val="000000"/>
                </a:solidFill>
                <a:latin typeface="メイリオ" panose="020B0604030504040204" pitchFamily="50" charset="-128"/>
                <a:ea typeface="メイリオ" panose="020B0604030504040204" pitchFamily="50" charset="-128"/>
                <a:sym typeface="Arial"/>
              </a:rPr>
              <a:t>土・祝</a:t>
            </a:r>
            <a:r>
              <a:rPr lang="en-US" altLang="ja-JP" sz="1000" dirty="0">
                <a:solidFill>
                  <a:srgbClr val="000000"/>
                </a:solidFill>
                <a:latin typeface="メイリオ" panose="020B0604030504040204" pitchFamily="50" charset="-128"/>
                <a:ea typeface="メイリオ" panose="020B0604030504040204" pitchFamily="50" charset="-128"/>
                <a:sym typeface="Arial"/>
              </a:rPr>
              <a:t>)</a:t>
            </a:r>
            <a:r>
              <a:rPr lang="ja-JP" altLang="en-US" sz="1000" dirty="0">
                <a:solidFill>
                  <a:srgbClr val="000000"/>
                </a:solidFill>
                <a:latin typeface="メイリオ" panose="020B0604030504040204" pitchFamily="50" charset="-128"/>
                <a:ea typeface="メイリオ" panose="020B0604030504040204" pitchFamily="50" charset="-128"/>
                <a:sym typeface="Arial"/>
              </a:rPr>
              <a:t>に</a:t>
            </a:r>
            <a:endParaRPr lang="en-US" altLang="ja-JP" sz="1000"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en-US" altLang="ja-JP" sz="1000" dirty="0">
                <a:solidFill>
                  <a:srgbClr val="000000"/>
                </a:solidFill>
                <a:latin typeface="メイリオ" panose="020B0604030504040204" pitchFamily="50" charset="-128"/>
                <a:ea typeface="メイリオ" panose="020B0604030504040204" pitchFamily="50" charset="-128"/>
                <a:sym typeface="Arial"/>
              </a:rPr>
              <a:t>3</a:t>
            </a:r>
            <a:r>
              <a:rPr lang="ja-JP" altLang="en-US" sz="1000" dirty="0">
                <a:solidFill>
                  <a:srgbClr val="000000"/>
                </a:solidFill>
                <a:latin typeface="メイリオ" panose="020B0604030504040204" pitchFamily="50" charset="-128"/>
                <a:ea typeface="メイリオ" panose="020B0604030504040204" pitchFamily="50" charset="-128"/>
                <a:sym typeface="Arial"/>
              </a:rPr>
              <a:t>部構成で開催いたします。</a:t>
            </a:r>
          </a:p>
          <a:p>
            <a:pPr marL="0" marR="0" lvl="0" indent="0" algn="l" rtl="0">
              <a:spcBef>
                <a:spcPts val="0"/>
              </a:spcBef>
              <a:spcAft>
                <a:spcPts val="0"/>
              </a:spcAft>
              <a:buNone/>
            </a:pPr>
            <a:endParaRPr sz="10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sz="1000" dirty="0">
                <a:solidFill>
                  <a:srgbClr val="000000"/>
                </a:solidFill>
                <a:latin typeface="メイリオ" panose="020B0604030504040204" pitchFamily="50" charset="-128"/>
                <a:ea typeface="メイリオ" panose="020B0604030504040204" pitchFamily="50" charset="-128"/>
                <a:sym typeface="Arial"/>
              </a:rPr>
              <a:t>街を一望できる渋谷</a:t>
            </a:r>
            <a:r>
              <a:rPr lang="en-US" altLang="ja-JP" sz="1000" dirty="0">
                <a:solidFill>
                  <a:srgbClr val="000000"/>
                </a:solidFill>
                <a:latin typeface="メイリオ" panose="020B0604030504040204" pitchFamily="50" charset="-128"/>
                <a:ea typeface="メイリオ" panose="020B0604030504040204" pitchFamily="50" charset="-128"/>
                <a:sym typeface="Arial"/>
              </a:rPr>
              <a:t>PARCO 10F</a:t>
            </a:r>
            <a:r>
              <a:rPr lang="ja-JP" altLang="en-US" sz="1000" dirty="0">
                <a:solidFill>
                  <a:srgbClr val="000000"/>
                </a:solidFill>
                <a:latin typeface="メイリオ" panose="020B0604030504040204" pitchFamily="50" charset="-128"/>
                <a:ea typeface="メイリオ" panose="020B0604030504040204" pitchFamily="50" charset="-128"/>
                <a:sym typeface="Arial"/>
              </a:rPr>
              <a:t>「</a:t>
            </a:r>
            <a:r>
              <a:rPr lang="ja-JP" sz="1000" dirty="0">
                <a:solidFill>
                  <a:srgbClr val="000000"/>
                </a:solidFill>
                <a:latin typeface="メイリオ" panose="020B0604030504040204" pitchFamily="50" charset="-128"/>
                <a:ea typeface="メイリオ" panose="020B0604030504040204" pitchFamily="50" charset="-128"/>
                <a:sym typeface="Arial"/>
              </a:rPr>
              <a:t>ComMunE</a:t>
            </a:r>
            <a:r>
              <a:rPr lang="ja-JP" altLang="en-US" sz="1000" dirty="0">
                <a:solidFill>
                  <a:srgbClr val="000000"/>
                </a:solidFill>
                <a:latin typeface="メイリオ" panose="020B0604030504040204" pitchFamily="50" charset="-128"/>
                <a:ea typeface="メイリオ" panose="020B0604030504040204" pitchFamily="50" charset="-128"/>
                <a:sym typeface="Arial"/>
              </a:rPr>
              <a:t>」・屋上広場</a:t>
            </a:r>
            <a:r>
              <a:rPr lang="ja-JP" sz="1000" dirty="0">
                <a:solidFill>
                  <a:srgbClr val="000000"/>
                </a:solidFill>
                <a:latin typeface="メイリオ" panose="020B0604030504040204" pitchFamily="50" charset="-128"/>
                <a:ea typeface="メイリオ" panose="020B0604030504040204" pitchFamily="50" charset="-128"/>
                <a:sym typeface="Arial"/>
              </a:rPr>
              <a:t>をメイン会場と</a:t>
            </a:r>
            <a:r>
              <a:rPr lang="ja-JP" altLang="en-US" sz="1000" dirty="0">
                <a:latin typeface="メイリオ" panose="020B0604030504040204" pitchFamily="50" charset="-128"/>
                <a:ea typeface="メイリオ" panose="020B0604030504040204" pitchFamily="50" charset="-128"/>
              </a:rPr>
              <a:t>して</a:t>
            </a:r>
            <a:r>
              <a:rPr lang="ja-JP" sz="1000" dirty="0">
                <a:solidFill>
                  <a:srgbClr val="000000"/>
                </a:solidFill>
                <a:latin typeface="メイリオ" panose="020B0604030504040204" pitchFamily="50" charset="-128"/>
                <a:ea typeface="メイリオ" panose="020B0604030504040204" pitchFamily="50" charset="-128"/>
                <a:sym typeface="Arial"/>
              </a:rPr>
              <a:t>、昼は</a:t>
            </a:r>
            <a:r>
              <a:rPr lang="en-US" altLang="ja-JP" sz="1000" dirty="0">
                <a:solidFill>
                  <a:srgbClr val="000000"/>
                </a:solidFill>
                <a:latin typeface="メイリオ" panose="020B0604030504040204" pitchFamily="50" charset="-128"/>
                <a:ea typeface="メイリオ" panose="020B0604030504040204" pitchFamily="50" charset="-128"/>
                <a:sym typeface="Arial"/>
              </a:rPr>
              <a:t>DJ</a:t>
            </a:r>
            <a:r>
              <a:rPr lang="ja-JP" altLang="en-US" sz="1000" dirty="0">
                <a:solidFill>
                  <a:srgbClr val="000000"/>
                </a:solidFill>
                <a:latin typeface="メイリオ" panose="020B0604030504040204" pitchFamily="50" charset="-128"/>
                <a:ea typeface="メイリオ" panose="020B0604030504040204" pitchFamily="50" charset="-128"/>
                <a:sym typeface="Arial"/>
              </a:rPr>
              <a:t>／</a:t>
            </a:r>
            <a:r>
              <a:rPr lang="ja-JP" sz="1000" dirty="0">
                <a:solidFill>
                  <a:srgbClr val="000000"/>
                </a:solidFill>
                <a:latin typeface="メイリオ" panose="020B0604030504040204" pitchFamily="50" charset="-128"/>
                <a:ea typeface="メイリオ" panose="020B0604030504040204" pitchFamily="50" charset="-128"/>
                <a:sym typeface="Arial"/>
              </a:rPr>
              <a:t>マーケットイベント</a:t>
            </a:r>
            <a:r>
              <a:rPr lang="ja-JP" sz="1000" dirty="0">
                <a:latin typeface="メイリオ" panose="020B0604030504040204" pitchFamily="50" charset="-128"/>
                <a:ea typeface="メイリオ" panose="020B0604030504040204" pitchFamily="50" charset="-128"/>
              </a:rPr>
              <a:t>「BY DAY」</a:t>
            </a:r>
            <a:r>
              <a:rPr lang="ja-JP" sz="1000" dirty="0">
                <a:solidFill>
                  <a:srgbClr val="000000"/>
                </a:solidFill>
                <a:latin typeface="メイリオ" panose="020B0604030504040204" pitchFamily="50" charset="-128"/>
                <a:ea typeface="メイリオ" panose="020B0604030504040204" pitchFamily="50" charset="-128"/>
                <a:sym typeface="Arial"/>
              </a:rPr>
              <a:t>、夜はオールナイト</a:t>
            </a:r>
            <a:r>
              <a:rPr lang="ja-JP" sz="1000" dirty="0">
                <a:latin typeface="メイリオ" panose="020B0604030504040204" pitchFamily="50" charset="-128"/>
                <a:ea typeface="メイリオ" panose="020B0604030504040204" pitchFamily="50" charset="-128"/>
              </a:rPr>
              <a:t>クラブパーティー「BY NIGHT」</a:t>
            </a:r>
            <a:r>
              <a:rPr lang="ja-JP" altLang="en-US" sz="1000" dirty="0">
                <a:latin typeface="メイリオ" panose="020B0604030504040204" pitchFamily="50" charset="-128"/>
                <a:ea typeface="メイリオ" panose="020B0604030504040204" pitchFamily="50" charset="-128"/>
              </a:rPr>
              <a:t>を開催。</a:t>
            </a:r>
            <a:r>
              <a:rPr lang="ja-JP" altLang="ja-JP" sz="1000" dirty="0">
                <a:solidFill>
                  <a:srgbClr val="000000"/>
                </a:solidFill>
                <a:latin typeface="メイリオ" panose="020B0604030504040204" pitchFamily="50" charset="-128"/>
                <a:ea typeface="メイリオ" panose="020B0604030504040204" pitchFamily="50" charset="-128"/>
                <a:sym typeface="Arial"/>
              </a:rPr>
              <a:t>そのほか、</a:t>
            </a:r>
            <a:r>
              <a:rPr lang="ja-JP" altLang="en-US" sz="1000" dirty="0">
                <a:latin typeface="メイリオ" panose="020B0604030504040204" pitchFamily="50" charset="-128"/>
                <a:ea typeface="メイリオ" panose="020B0604030504040204" pitchFamily="50" charset="-128"/>
              </a:rPr>
              <a:t>渋</a:t>
            </a:r>
            <a:r>
              <a:rPr lang="ja-JP" altLang="ja-JP" sz="1000" dirty="0">
                <a:solidFill>
                  <a:srgbClr val="000000"/>
                </a:solidFill>
                <a:latin typeface="メイリオ" panose="020B0604030504040204" pitchFamily="50" charset="-128"/>
                <a:ea typeface="メイリオ" panose="020B0604030504040204" pitchFamily="50" charset="-128"/>
                <a:sym typeface="Arial"/>
              </a:rPr>
              <a:t>谷PARCO </a:t>
            </a:r>
            <a:r>
              <a:rPr lang="ja-JP" altLang="ja-JP" sz="1000" dirty="0">
                <a:latin typeface="メイリオ" panose="020B0604030504040204" pitchFamily="50" charset="-128"/>
                <a:ea typeface="メイリオ" panose="020B0604030504040204" pitchFamily="50" charset="-128"/>
              </a:rPr>
              <a:t>9</a:t>
            </a:r>
            <a:r>
              <a:rPr lang="ja-JP" altLang="ja-JP" sz="1000" dirty="0">
                <a:solidFill>
                  <a:srgbClr val="000000"/>
                </a:solidFill>
                <a:latin typeface="メイリオ" panose="020B0604030504040204" pitchFamily="50" charset="-128"/>
                <a:ea typeface="メイリオ" panose="020B0604030504040204" pitchFamily="50" charset="-128"/>
                <a:sym typeface="Arial"/>
              </a:rPr>
              <a:t>F SUPER DOMMUNE</a:t>
            </a:r>
            <a:r>
              <a:rPr lang="ja-JP" altLang="en-US" sz="1000" dirty="0">
                <a:solidFill>
                  <a:srgbClr val="000000"/>
                </a:solidFill>
                <a:latin typeface="メイリオ" panose="020B0604030504040204" pitchFamily="50" charset="-128"/>
                <a:ea typeface="メイリオ" panose="020B0604030504040204" pitchFamily="50" charset="-128"/>
                <a:sym typeface="Arial"/>
              </a:rPr>
              <a:t>では</a:t>
            </a:r>
            <a:endParaRPr lang="en-US" altLang="ja-JP" sz="1000"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altLang="ja-JP" sz="1000" dirty="0">
                <a:latin typeface="メイリオ" panose="020B0604030504040204" pitchFamily="50" charset="-128"/>
                <a:ea typeface="メイリオ" panose="020B0604030504040204" pitchFamily="50" charset="-128"/>
              </a:rPr>
              <a:t>本企画と連動した特別プログラム</a:t>
            </a:r>
            <a:r>
              <a:rPr lang="ja-JP" altLang="en-US" sz="1000" dirty="0">
                <a:latin typeface="メイリオ" panose="020B0604030504040204" pitchFamily="50" charset="-128"/>
                <a:ea typeface="メイリオ" panose="020B0604030504040204" pitchFamily="50" charset="-128"/>
              </a:rPr>
              <a:t>配信が予定されるなど、</a:t>
            </a:r>
            <a:r>
              <a:rPr lang="ja-JP" sz="1000" dirty="0">
                <a:latin typeface="メイリオ" panose="020B0604030504040204" pitchFamily="50" charset="-128"/>
                <a:ea typeface="メイリオ" panose="020B0604030504040204" pitchFamily="50" charset="-128"/>
              </a:rPr>
              <a:t>1日を通して多様な</a:t>
            </a:r>
            <a:endParaRPr lang="en-US" altLang="ja-JP" sz="10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sz="1000" dirty="0">
                <a:latin typeface="メイリオ" panose="020B0604030504040204" pitchFamily="50" charset="-128"/>
                <a:ea typeface="メイリオ" panose="020B0604030504040204" pitchFamily="50" charset="-128"/>
              </a:rPr>
              <a:t>楽しみ方ができる都市型カルチャーイベント</a:t>
            </a:r>
            <a:r>
              <a:rPr lang="ja-JP" altLang="en-US" sz="1000" dirty="0">
                <a:latin typeface="メイリオ" panose="020B0604030504040204" pitchFamily="50" charset="-128"/>
                <a:ea typeface="メイリオ" panose="020B0604030504040204" pitchFamily="50" charset="-128"/>
              </a:rPr>
              <a:t>です</a:t>
            </a:r>
            <a:r>
              <a:rPr lang="ja-JP" sz="1000" dirty="0">
                <a:solidFill>
                  <a:srgbClr val="000000"/>
                </a:solidFill>
                <a:latin typeface="メイリオ" panose="020B0604030504040204" pitchFamily="50" charset="-128"/>
                <a:ea typeface="メイリオ" panose="020B0604030504040204" pitchFamily="50" charset="-128"/>
                <a:sym typeface="Arial"/>
              </a:rPr>
              <a:t>。</a:t>
            </a:r>
            <a:endParaRPr lang="en-US" altLang="ja-JP" sz="1000"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endParaRPr lang="en-US" altLang="ja-JP" sz="1000" dirty="0">
              <a:solidFill>
                <a:srgbClr val="000000"/>
              </a:solidFill>
              <a:latin typeface="メイリオ" panose="020B0604030504040204" pitchFamily="50" charset="-128"/>
              <a:ea typeface="メイリオ" panose="020B0604030504040204" pitchFamily="50" charset="-128"/>
              <a:sym typeface="Arial"/>
            </a:endParaRPr>
          </a:p>
          <a:p>
            <a:r>
              <a:rPr lang="ja-JP" altLang="en-US" sz="1000" dirty="0">
                <a:solidFill>
                  <a:srgbClr val="000000"/>
                </a:solidFill>
                <a:latin typeface="メイリオ"/>
                <a:ea typeface="メイリオ"/>
                <a:sym typeface="Arial"/>
              </a:rPr>
              <a:t>「</a:t>
            </a:r>
            <a:r>
              <a:rPr lang="en-US" altLang="ja-JP" sz="1000" dirty="0">
                <a:solidFill>
                  <a:srgbClr val="000000"/>
                </a:solidFill>
                <a:latin typeface="メイリオ"/>
                <a:ea typeface="メイリオ"/>
                <a:sym typeface="Arial"/>
              </a:rPr>
              <a:t>BY NIGHT</a:t>
            </a:r>
            <a:r>
              <a:rPr lang="ja-JP" altLang="en-US" sz="1000" dirty="0">
                <a:solidFill>
                  <a:srgbClr val="000000"/>
                </a:solidFill>
                <a:latin typeface="メイリオ"/>
                <a:ea typeface="メイリオ"/>
                <a:sym typeface="Arial"/>
              </a:rPr>
              <a:t>」は有料入場となり、</a:t>
            </a:r>
            <a:r>
              <a:rPr lang="en-US" altLang="ja-JP" sz="1000" dirty="0">
                <a:latin typeface="メイリオ"/>
                <a:ea typeface="メイリオ"/>
              </a:rPr>
              <a:t>10</a:t>
            </a:r>
            <a:r>
              <a:rPr lang="ja-JP" altLang="en-US" sz="1000" dirty="0">
                <a:solidFill>
                  <a:srgbClr val="000000"/>
                </a:solidFill>
                <a:latin typeface="メイリオ"/>
                <a:ea typeface="メイリオ"/>
                <a:sym typeface="Arial"/>
              </a:rPr>
              <a:t>月</a:t>
            </a:r>
            <a:r>
              <a:rPr lang="en-US" altLang="ja-JP" sz="1000" dirty="0">
                <a:latin typeface="メイリオ"/>
                <a:ea typeface="メイリオ"/>
              </a:rPr>
              <a:t>18</a:t>
            </a:r>
            <a:r>
              <a:rPr lang="ja-JP" altLang="en-US" sz="1000" dirty="0">
                <a:solidFill>
                  <a:srgbClr val="000000"/>
                </a:solidFill>
                <a:latin typeface="メイリオ"/>
                <a:ea typeface="メイリオ"/>
                <a:sym typeface="Arial"/>
              </a:rPr>
              <a:t>日</a:t>
            </a:r>
            <a:r>
              <a:rPr lang="en-US" altLang="ja-JP" sz="1000" dirty="0">
                <a:latin typeface="メイリオ"/>
                <a:ea typeface="メイリオ"/>
              </a:rPr>
              <a:t>(金)</a:t>
            </a:r>
            <a:r>
              <a:rPr lang="ja-JP" altLang="en-US" sz="1000" dirty="0">
                <a:solidFill>
                  <a:srgbClr val="000000"/>
                </a:solidFill>
                <a:latin typeface="メイリオ"/>
                <a:ea typeface="メイリオ"/>
                <a:sym typeface="Arial"/>
              </a:rPr>
              <a:t>から</a:t>
            </a:r>
            <a:r>
              <a:rPr lang="en-US" altLang="ja-JP" sz="1000" dirty="0">
                <a:solidFill>
                  <a:srgbClr val="000000"/>
                </a:solidFill>
                <a:latin typeface="メイリオ"/>
                <a:ea typeface="メイリオ"/>
                <a:sym typeface="Arial"/>
              </a:rPr>
              <a:t>ZAIKO</a:t>
            </a:r>
            <a:r>
              <a:rPr lang="ja-JP" altLang="en-US" sz="1000" dirty="0">
                <a:solidFill>
                  <a:srgbClr val="000000"/>
                </a:solidFill>
                <a:latin typeface="メイリオ"/>
                <a:ea typeface="メイリオ"/>
                <a:sym typeface="Arial"/>
              </a:rPr>
              <a:t>にてチケット発売いたします。</a:t>
            </a:r>
            <a:endParaRPr lang="ja-JP" altLang="en-US" sz="1000" dirty="0">
              <a:solidFill>
                <a:srgbClr val="000000"/>
              </a:solidFill>
              <a:latin typeface="メイリオ"/>
              <a:ea typeface="メイリオ"/>
            </a:endParaRPr>
          </a:p>
          <a:p>
            <a:pPr marL="0" marR="0" lvl="0" indent="0" algn="l" rtl="0">
              <a:spcBef>
                <a:spcPts val="0"/>
              </a:spcBef>
              <a:spcAft>
                <a:spcPts val="0"/>
              </a:spcAft>
              <a:buNone/>
            </a:pPr>
            <a:endParaRPr sz="10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sz="1000" b="1" dirty="0">
                <a:latin typeface="メイリオ" panose="020B0604030504040204" pitchFamily="50" charset="-128"/>
                <a:ea typeface="メイリオ" panose="020B0604030504040204" pitchFamily="50" charset="-128"/>
              </a:rPr>
              <a:t>BY DAY 11:00-18:00</a:t>
            </a:r>
            <a:r>
              <a:rPr lang="ja-JP" altLang="en-US" sz="1000" b="1" dirty="0">
                <a:latin typeface="メイリオ" panose="020B0604030504040204" pitchFamily="50" charset="-128"/>
                <a:ea typeface="メイリオ" panose="020B0604030504040204" pitchFamily="50" charset="-128"/>
              </a:rPr>
              <a:t>　入場料：無料</a:t>
            </a:r>
            <a:endParaRPr sz="1000" b="1"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altLang="en-US" sz="1000" dirty="0">
                <a:latin typeface="メイリオ" panose="020B0604030504040204" pitchFamily="50" charset="-128"/>
                <a:ea typeface="メイリオ" panose="020B0604030504040204" pitchFamily="50" charset="-128"/>
              </a:rPr>
              <a:t>ラインナップ詳細は後日発表致します。</a:t>
            </a:r>
            <a:endParaRPr lang="en-US" altLang="ja-JP" sz="1000"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endParaRPr lang="en-US" altLang="ja-JP" sz="1000" dirty="0">
              <a:latin typeface="メイリオ" panose="020B0604030504040204" pitchFamily="50" charset="-128"/>
              <a:ea typeface="メイリオ" panose="020B0604030504040204" pitchFamily="50" charset="-128"/>
            </a:endParaRPr>
          </a:p>
          <a:p>
            <a:r>
              <a:rPr lang="en-US" altLang="ja-JP" sz="1000" b="1" dirty="0">
                <a:latin typeface="メイリオ"/>
                <a:ea typeface="メイリオ"/>
              </a:rPr>
              <a:t>SUPER DOMMUNE 19:00-23:00 </a:t>
            </a:r>
            <a:r>
              <a:rPr lang="ja-JP" altLang="en-US" sz="1000" b="1" dirty="0">
                <a:latin typeface="メイリオ"/>
                <a:ea typeface="メイリオ"/>
              </a:rPr>
              <a:t>入場料：無料</a:t>
            </a:r>
            <a:endParaRPr lang="en-US" altLang="ja-JP" sz="1000" dirty="0">
              <a:latin typeface="メイリオ"/>
              <a:ea typeface="メイリオ"/>
            </a:endParaRPr>
          </a:p>
          <a:p>
            <a:pPr marL="0" marR="0" lvl="0" indent="0" algn="l">
              <a:spcBef>
                <a:spcPts val="0"/>
              </a:spcBef>
              <a:spcAft>
                <a:spcPts val="0"/>
              </a:spcAft>
              <a:buNone/>
            </a:pPr>
            <a:r>
              <a:rPr lang="ja-JP" altLang="en-US" sz="1000" dirty="0">
                <a:latin typeface="メイリオ"/>
                <a:ea typeface="メイリオ"/>
              </a:rPr>
              <a:t>詳細は後日発表致します。</a:t>
            </a:r>
            <a:endParaRPr lang="en-US" altLang="ja-JP" sz="1000" dirty="0">
              <a:latin typeface="メイリオ"/>
              <a:ea typeface="メイリオ"/>
            </a:endParaRPr>
          </a:p>
          <a:p>
            <a:pPr marL="0" marR="0" lvl="0" indent="0" algn="l" rtl="0">
              <a:spcBef>
                <a:spcPts val="0"/>
              </a:spcBef>
              <a:spcAft>
                <a:spcPts val="0"/>
              </a:spcAft>
              <a:buNone/>
            </a:pPr>
            <a:br>
              <a:rPr lang="ja-JP" sz="1000" dirty="0">
                <a:latin typeface="メイリオ" panose="020B0604030504040204" pitchFamily="50" charset="-128"/>
                <a:ea typeface="メイリオ" panose="020B0604030504040204" pitchFamily="50" charset="-128"/>
              </a:rPr>
            </a:br>
            <a:r>
              <a:rPr lang="ja-JP" sz="1000" b="1" dirty="0">
                <a:latin typeface="メイリオ"/>
                <a:ea typeface="メイリオ"/>
              </a:rPr>
              <a:t>BY NIGHT 23:00-</a:t>
            </a:r>
            <a:r>
              <a:rPr lang="ja-JP" altLang="en-US" sz="1000" b="1" dirty="0">
                <a:latin typeface="メイリオ"/>
                <a:ea typeface="メイリオ"/>
              </a:rPr>
              <a:t>翌</a:t>
            </a:r>
            <a:r>
              <a:rPr lang="ja-JP" sz="1000" b="1" dirty="0">
                <a:latin typeface="メイリオ"/>
                <a:ea typeface="メイリオ"/>
              </a:rPr>
              <a:t>4:30</a:t>
            </a:r>
            <a:r>
              <a:rPr lang="ja-JP" altLang="en-US" sz="1000" b="1" dirty="0">
                <a:latin typeface="メイリオ"/>
                <a:ea typeface="メイリオ"/>
              </a:rPr>
              <a:t>　入場料：有料</a:t>
            </a:r>
            <a:endParaRPr lang="en-US" altLang="ja-JP" sz="1000" dirty="0">
              <a:latin typeface="メイリオ"/>
              <a:ea typeface="メイリオ"/>
            </a:endParaRPr>
          </a:p>
          <a:p>
            <a:pPr marL="0" marR="0" lvl="0" indent="0" algn="l" rtl="0">
              <a:spcBef>
                <a:spcPts val="0"/>
              </a:spcBef>
              <a:spcAft>
                <a:spcPts val="0"/>
              </a:spcAft>
              <a:buNone/>
            </a:pPr>
            <a:r>
              <a:rPr lang="ja-JP" sz="1000" dirty="0">
                <a:latin typeface="メイリオ"/>
                <a:ea typeface="メイリオ"/>
              </a:rPr>
              <a:t>ZODIACのミュージックデ</a:t>
            </a:r>
            <a:r>
              <a:rPr lang="ja-JP" altLang="en-US" sz="1000" dirty="0">
                <a:latin typeface="メイリオ"/>
                <a:ea typeface="メイリオ"/>
              </a:rPr>
              <a:t>ィ</a:t>
            </a:r>
            <a:r>
              <a:rPr lang="ja-JP" sz="1000" dirty="0">
                <a:latin typeface="メイリオ"/>
                <a:ea typeface="メイリオ"/>
              </a:rPr>
              <a:t>レクター</a:t>
            </a:r>
            <a:r>
              <a:rPr lang="ja-JP" sz="1000" dirty="0">
                <a:solidFill>
                  <a:schemeClr val="dk1"/>
                </a:solidFill>
                <a:latin typeface="メイリオ"/>
                <a:ea typeface="メイリオ"/>
              </a:rPr>
              <a:t>Jonathan Kusumaと、バリの名門クラブ「Klymax」のレジデントD</a:t>
            </a:r>
            <a:r>
              <a:rPr lang="en-US" altLang="ja-JP" sz="1000" dirty="0" err="1">
                <a:solidFill>
                  <a:schemeClr val="dk1"/>
                </a:solidFill>
                <a:latin typeface="メイリオ"/>
                <a:ea typeface="メイリオ"/>
              </a:rPr>
              <a:t>Jである</a:t>
            </a:r>
            <a:r>
              <a:rPr lang="ja-JP" sz="1000" dirty="0">
                <a:solidFill>
                  <a:schemeClr val="dk1"/>
                </a:solidFill>
                <a:latin typeface="メイリオ"/>
                <a:ea typeface="メイリオ"/>
              </a:rPr>
              <a:t>GEROがインドネシアから来日</a:t>
            </a:r>
            <a:r>
              <a:rPr lang="ja-JP" altLang="en-US" sz="1000" dirty="0">
                <a:solidFill>
                  <a:schemeClr val="dk1"/>
                </a:solidFill>
                <a:latin typeface="メイリオ"/>
                <a:ea typeface="メイリオ"/>
              </a:rPr>
              <a:t>。</a:t>
            </a:r>
            <a:r>
              <a:rPr lang="ja-JP" sz="1000" dirty="0">
                <a:solidFill>
                  <a:schemeClr val="dk1"/>
                </a:solidFill>
                <a:latin typeface="メイリオ"/>
                <a:ea typeface="メイリオ"/>
              </a:rPr>
              <a:t>国内からはRDCとも縁の深い</a:t>
            </a:r>
            <a:r>
              <a:rPr lang="ja-JP" sz="1000" b="0" i="0" dirty="0">
                <a:solidFill>
                  <a:srgbClr val="000000"/>
                </a:solidFill>
                <a:latin typeface="メイリオ"/>
                <a:ea typeface="メイリオ"/>
                <a:cs typeface="Quattrocento Sans"/>
                <a:sym typeface="Quattrocento Sans"/>
              </a:rPr>
              <a:t>KENJI TAKIMI</a:t>
            </a:r>
            <a:r>
              <a:rPr lang="ja-JP" altLang="en-US" sz="1000" b="0" i="0" dirty="0">
                <a:solidFill>
                  <a:srgbClr val="000000"/>
                </a:solidFill>
                <a:latin typeface="メイリオ"/>
                <a:ea typeface="メイリオ"/>
                <a:cs typeface="Quattrocento Sans"/>
                <a:sym typeface="Quattrocento Sans"/>
              </a:rPr>
              <a:t>と</a:t>
            </a:r>
            <a:r>
              <a:rPr lang="ja-JP" sz="1000" b="0" i="0" dirty="0">
                <a:solidFill>
                  <a:srgbClr val="000000"/>
                </a:solidFill>
                <a:latin typeface="メイリオ"/>
                <a:ea typeface="メイリオ"/>
                <a:cs typeface="Quattrocento Sans"/>
                <a:sym typeface="Quattrocento Sans"/>
              </a:rPr>
              <a:t>Y</a:t>
            </a:r>
            <a:r>
              <a:rPr lang="ja-JP" sz="1000" dirty="0">
                <a:latin typeface="メイリオ"/>
                <a:ea typeface="メイリオ"/>
                <a:cs typeface="Quattrocento Sans"/>
                <a:sym typeface="Quattrocento Sans"/>
              </a:rPr>
              <a:t>AMARCHY</a:t>
            </a:r>
            <a:r>
              <a:rPr lang="ja-JP" sz="1000" dirty="0">
                <a:solidFill>
                  <a:srgbClr val="000000"/>
                </a:solidFill>
                <a:latin typeface="メイリオ"/>
                <a:ea typeface="メイリオ"/>
                <a:cs typeface="Quattrocento Sans"/>
                <a:sym typeface="Quattrocento Sans"/>
              </a:rPr>
              <a:t>の出演が決定し</a:t>
            </a:r>
            <a:r>
              <a:rPr lang="ja-JP" sz="1000" dirty="0">
                <a:latin typeface="メイリオ"/>
                <a:ea typeface="メイリオ"/>
                <a:cs typeface="Quattrocento Sans"/>
                <a:sym typeface="Quattrocento Sans"/>
              </a:rPr>
              <a:t>ました。</a:t>
            </a:r>
            <a:endParaRPr lang="en-US" altLang="ja-JP" sz="1000" dirty="0">
              <a:latin typeface="メイリオ"/>
              <a:ea typeface="メイリオ"/>
              <a:cs typeface="Quattrocento Sans"/>
              <a:sym typeface="Quattrocento Sans"/>
            </a:endParaRPr>
          </a:p>
        </p:txBody>
      </p:sp>
      <p:pic>
        <p:nvPicPr>
          <p:cNvPr id="5" name="図 4" descr="テキスト&#10;&#10;自動的に生成された説明">
            <a:extLst>
              <a:ext uri="{FF2B5EF4-FFF2-40B4-BE49-F238E27FC236}">
                <a16:creationId xmlns:a16="http://schemas.microsoft.com/office/drawing/2014/main" id="{8861E3C3-7AA2-7919-F3FC-6E86AE50A1FB}"/>
              </a:ext>
            </a:extLst>
          </p:cNvPr>
          <p:cNvPicPr>
            <a:picLocks noChangeAspect="1"/>
          </p:cNvPicPr>
          <p:nvPr/>
        </p:nvPicPr>
        <p:blipFill>
          <a:blip r:embed="rId9"/>
          <a:stretch>
            <a:fillRect/>
          </a:stretch>
        </p:blipFill>
        <p:spPr>
          <a:xfrm>
            <a:off x="139045" y="4643693"/>
            <a:ext cx="1977551" cy="1977551"/>
          </a:xfrm>
          <a:prstGeom prst="rect">
            <a:avLst/>
          </a:prstGeom>
        </p:spPr>
      </p:pic>
      <p:pic>
        <p:nvPicPr>
          <p:cNvPr id="10" name="図 9" descr="文字が書かれている&#10;&#10;中程度の精度で自動的に生成された説明">
            <a:extLst>
              <a:ext uri="{FF2B5EF4-FFF2-40B4-BE49-F238E27FC236}">
                <a16:creationId xmlns:a16="http://schemas.microsoft.com/office/drawing/2014/main" id="{CF485343-D591-61E6-EDF3-872D75C7DC08}"/>
              </a:ext>
            </a:extLst>
          </p:cNvPr>
          <p:cNvPicPr>
            <a:picLocks noChangeAspect="1"/>
          </p:cNvPicPr>
          <p:nvPr/>
        </p:nvPicPr>
        <p:blipFill>
          <a:blip r:embed="rId10"/>
          <a:stretch>
            <a:fillRect/>
          </a:stretch>
        </p:blipFill>
        <p:spPr>
          <a:xfrm>
            <a:off x="139045" y="2616269"/>
            <a:ext cx="1977551" cy="1977551"/>
          </a:xfrm>
          <a:prstGeom prst="rect">
            <a:avLst/>
          </a:prstGeom>
        </p:spPr>
      </p:pic>
      <p:sp>
        <p:nvSpPr>
          <p:cNvPr id="11" name="Google Shape;96;p13">
            <a:extLst>
              <a:ext uri="{FF2B5EF4-FFF2-40B4-BE49-F238E27FC236}">
                <a16:creationId xmlns:a16="http://schemas.microsoft.com/office/drawing/2014/main" id="{A745E0C3-9E2B-FA3D-3531-288ADA13F39C}"/>
              </a:ext>
            </a:extLst>
          </p:cNvPr>
          <p:cNvSpPr txBox="1"/>
          <p:nvPr/>
        </p:nvSpPr>
        <p:spPr>
          <a:xfrm>
            <a:off x="139044" y="6667085"/>
            <a:ext cx="6599787" cy="668488"/>
          </a:xfrm>
          <a:prstGeom prst="rect">
            <a:avLst/>
          </a:prstGeom>
          <a:noFill/>
          <a:ln>
            <a:noFill/>
          </a:ln>
        </p:spPr>
        <p:txBody>
          <a:bodyPr spcFirstLastPara="1" wrap="square" lIns="91425" tIns="90000" rIns="91425" bIns="45700" anchor="ctr" anchorCtr="0">
            <a:noAutofit/>
          </a:bodyPr>
          <a:lstStyle/>
          <a:p>
            <a:pPr marL="0" marR="0" lvl="0" indent="0" algn="l" rtl="0">
              <a:spcBef>
                <a:spcPts val="0"/>
              </a:spcBef>
              <a:spcAft>
                <a:spcPts val="0"/>
              </a:spcAft>
              <a:buNone/>
            </a:pPr>
            <a:r>
              <a:rPr lang="en-US" altLang="ja-JP" sz="1000" b="1" dirty="0">
                <a:latin typeface="メイリオ" panose="020B0604030504040204" pitchFamily="50" charset="-128"/>
                <a:ea typeface="メイリオ" panose="020B0604030504040204" pitchFamily="50" charset="-128"/>
                <a:cs typeface="Quattrocento Sans"/>
                <a:sym typeface="Quattrocento Sans"/>
              </a:rPr>
              <a:t>About “field”</a:t>
            </a:r>
          </a:p>
          <a:p>
            <a:pPr marL="0" marR="0" lvl="0" indent="0" algn="l" rtl="0">
              <a:spcBef>
                <a:spcPts val="0"/>
              </a:spcBef>
              <a:spcAft>
                <a:spcPts val="0"/>
              </a:spcAft>
              <a:buNone/>
            </a:pPr>
            <a:r>
              <a:rPr lang="en-US" altLang="ja-JP" sz="1000" dirty="0">
                <a:latin typeface="メイリオ" panose="020B0604030504040204" pitchFamily="50" charset="-128"/>
                <a:ea typeface="メイリオ" panose="020B0604030504040204" pitchFamily="50" charset="-128"/>
                <a:cs typeface="Quattrocento Sans"/>
                <a:sym typeface="Quattrocento Sans"/>
              </a:rPr>
              <a:t>PARCO</a:t>
            </a:r>
            <a:r>
              <a:rPr lang="ja-JP" altLang="en-US" sz="1000" dirty="0">
                <a:latin typeface="メイリオ" panose="020B0604030504040204" pitchFamily="50" charset="-128"/>
                <a:ea typeface="メイリオ" panose="020B0604030504040204" pitchFamily="50" charset="-128"/>
                <a:cs typeface="Quattrocento Sans"/>
                <a:sym typeface="Quattrocento Sans"/>
              </a:rPr>
              <a:t>と</a:t>
            </a:r>
            <a:r>
              <a:rPr lang="en-US" altLang="ja-JP" sz="1000" dirty="0">
                <a:latin typeface="メイリオ" panose="020B0604030504040204" pitchFamily="50" charset="-128"/>
                <a:ea typeface="メイリオ" panose="020B0604030504040204" pitchFamily="50" charset="-128"/>
                <a:cs typeface="Quattrocento Sans"/>
                <a:sym typeface="Quattrocento Sans"/>
              </a:rPr>
              <a:t>Rainbow Disco Club</a:t>
            </a:r>
            <a:r>
              <a:rPr lang="ja-JP" altLang="en-US" sz="1000" dirty="0">
                <a:latin typeface="メイリオ" panose="020B0604030504040204" pitchFamily="50" charset="-128"/>
                <a:ea typeface="メイリオ" panose="020B0604030504040204" pitchFamily="50" charset="-128"/>
                <a:cs typeface="Quattrocento Sans"/>
                <a:sym typeface="Quattrocento Sans"/>
              </a:rPr>
              <a:t>は、それぞれが創り上げてきたカルチャーを携えて”</a:t>
            </a:r>
            <a:r>
              <a:rPr lang="en-US" altLang="ja-JP" sz="1000" dirty="0">
                <a:latin typeface="メイリオ" panose="020B0604030504040204" pitchFamily="50" charset="-128"/>
                <a:ea typeface="メイリオ" panose="020B0604030504040204" pitchFamily="50" charset="-128"/>
                <a:cs typeface="Quattrocento Sans"/>
                <a:sym typeface="Quattrocento Sans"/>
              </a:rPr>
              <a:t>field”</a:t>
            </a:r>
            <a:r>
              <a:rPr lang="ja-JP" altLang="en-US" sz="1000" dirty="0">
                <a:latin typeface="メイリオ" panose="020B0604030504040204" pitchFamily="50" charset="-128"/>
                <a:ea typeface="メイリオ" panose="020B0604030504040204" pitchFamily="50" charset="-128"/>
                <a:cs typeface="Quattrocento Sans"/>
                <a:sym typeface="Quattrocento Sans"/>
              </a:rPr>
              <a:t>というプロジェクトを立ち上げました。渋谷の街で世界のコレクティブと共鳴・共存し、新たな才能や交流が生まれる現場”</a:t>
            </a:r>
            <a:r>
              <a:rPr lang="en-US" altLang="ja-JP" sz="1000" dirty="0">
                <a:latin typeface="メイリオ" panose="020B0604030504040204" pitchFamily="50" charset="-128"/>
                <a:ea typeface="メイリオ" panose="020B0604030504040204" pitchFamily="50" charset="-128"/>
                <a:cs typeface="Quattrocento Sans"/>
                <a:sym typeface="Quattrocento Sans"/>
              </a:rPr>
              <a:t>field”</a:t>
            </a:r>
            <a:r>
              <a:rPr lang="ja-JP" altLang="en-US" sz="1000" dirty="0">
                <a:latin typeface="メイリオ" panose="020B0604030504040204" pitchFamily="50" charset="-128"/>
                <a:ea typeface="メイリオ" panose="020B0604030504040204" pitchFamily="50" charset="-128"/>
                <a:cs typeface="Quattrocento Sans"/>
                <a:sym typeface="Quattrocento Sans"/>
              </a:rPr>
              <a:t>を創っていきます。</a:t>
            </a:r>
            <a:endParaRPr lang="en-US" altLang="ja-JP" sz="1000" dirty="0">
              <a:latin typeface="メイリオ" panose="020B0604030504040204" pitchFamily="50" charset="-128"/>
              <a:ea typeface="メイリオ" panose="020B0604030504040204" pitchFamily="50" charset="-128"/>
              <a:cs typeface="Quattrocento Sans"/>
              <a:sym typeface="Quattrocen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cxnSp>
        <p:nvCxnSpPr>
          <p:cNvPr id="101" name="Google Shape;101;p14"/>
          <p:cNvCxnSpPr/>
          <p:nvPr/>
        </p:nvCxnSpPr>
        <p:spPr>
          <a:xfrm>
            <a:off x="0" y="684766"/>
            <a:ext cx="6858000" cy="0"/>
          </a:xfrm>
          <a:prstGeom prst="straightConnector1">
            <a:avLst/>
          </a:prstGeom>
          <a:noFill/>
          <a:ln w="22225" cap="flat" cmpd="sng">
            <a:solidFill>
              <a:schemeClr val="lt2"/>
            </a:solidFill>
            <a:prstDash val="solid"/>
            <a:miter lim="800000"/>
            <a:headEnd type="none" w="sm" len="sm"/>
            <a:tailEnd type="none" w="sm" len="sm"/>
          </a:ln>
        </p:spPr>
      </p:cxnSp>
      <p:sp>
        <p:nvSpPr>
          <p:cNvPr id="102" name="Google Shape;102;p14"/>
          <p:cNvSpPr txBox="1"/>
          <p:nvPr/>
        </p:nvSpPr>
        <p:spPr>
          <a:xfrm>
            <a:off x="118304" y="218231"/>
            <a:ext cx="144142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メイリオ" panose="020B0604030504040204" pitchFamily="50" charset="-128"/>
                <a:ea typeface="メイリオ" panose="020B0604030504040204" pitchFamily="50" charset="-128"/>
                <a:cs typeface="Meiryo"/>
                <a:sym typeface="Meiryo"/>
              </a:rPr>
              <a:t>報道関係者各位</a:t>
            </a:r>
            <a:endParaRPr>
              <a:latin typeface="メイリオ" panose="020B0604030504040204" pitchFamily="50" charset="-128"/>
              <a:ea typeface="メイリオ" panose="020B0604030504040204" pitchFamily="50" charset="-128"/>
            </a:endParaRPr>
          </a:p>
        </p:txBody>
      </p:sp>
      <p:sp>
        <p:nvSpPr>
          <p:cNvPr id="103" name="Google Shape;103;p14"/>
          <p:cNvSpPr txBox="1"/>
          <p:nvPr/>
        </p:nvSpPr>
        <p:spPr>
          <a:xfrm>
            <a:off x="5403106" y="119226"/>
            <a:ext cx="1354031" cy="496290"/>
          </a:xfrm>
          <a:prstGeom prst="rect">
            <a:avLst/>
          </a:prstGeom>
          <a:noFill/>
          <a:ln>
            <a:noFill/>
          </a:ln>
        </p:spPr>
        <p:txBody>
          <a:bodyPr spcFirstLastPara="1" wrap="square" lIns="91425" tIns="45700" rIns="91425" bIns="45700" anchor="ctr" anchorCtr="1">
            <a:spAutoFit/>
          </a:bodyPr>
          <a:lstStyle/>
          <a:p>
            <a:pPr marL="0" marR="0" lvl="0" indent="0" algn="r" rtl="0">
              <a:spcBef>
                <a:spcPts val="0"/>
              </a:spcBef>
              <a:spcAft>
                <a:spcPts val="0"/>
              </a:spcAft>
              <a:buClr>
                <a:srgbClr val="595959"/>
              </a:buClr>
              <a:buSzPts val="1050"/>
              <a:buFont typeface="Meiryo"/>
              <a:buNone/>
            </a:pPr>
            <a:r>
              <a:rPr lang="ja-JP" sz="1050" dirty="0">
                <a:solidFill>
                  <a:srgbClr val="595959"/>
                </a:solidFill>
                <a:latin typeface="メイリオ" panose="020B0604030504040204" pitchFamily="50" charset="-128"/>
                <a:ea typeface="メイリオ" panose="020B0604030504040204" pitchFamily="50" charset="-128"/>
                <a:cs typeface="Meiryo"/>
                <a:sym typeface="Meiryo"/>
              </a:rPr>
              <a:t>2024年10月</a:t>
            </a:r>
            <a:r>
              <a:rPr lang="en-US" altLang="ja-JP" sz="1050" dirty="0">
                <a:solidFill>
                  <a:srgbClr val="595959"/>
                </a:solidFill>
                <a:latin typeface="メイリオ" panose="020B0604030504040204" pitchFamily="50" charset="-128"/>
                <a:ea typeface="メイリオ" panose="020B0604030504040204" pitchFamily="50" charset="-128"/>
                <a:cs typeface="Meiryo"/>
                <a:sym typeface="Meiryo"/>
              </a:rPr>
              <a:t>17</a:t>
            </a:r>
            <a:r>
              <a:rPr lang="ja-JP" sz="1050" dirty="0">
                <a:solidFill>
                  <a:srgbClr val="595959"/>
                </a:solidFill>
                <a:latin typeface="メイリオ" panose="020B0604030504040204" pitchFamily="50" charset="-128"/>
                <a:ea typeface="メイリオ" panose="020B0604030504040204" pitchFamily="50" charset="-128"/>
                <a:cs typeface="Meiryo"/>
                <a:sym typeface="Meiryo"/>
              </a:rPr>
              <a:t>日</a:t>
            </a:r>
            <a:endParaRPr sz="1050" dirty="0">
              <a:solidFill>
                <a:srgbClr val="595959"/>
              </a:solidFill>
              <a:latin typeface="メイリオ" panose="020B0604030504040204" pitchFamily="50" charset="-128"/>
              <a:ea typeface="メイリオ" panose="020B0604030504040204" pitchFamily="50" charset="-128"/>
              <a:cs typeface="Meiryo"/>
              <a:sym typeface="Meiryo"/>
            </a:endParaRPr>
          </a:p>
          <a:p>
            <a:pPr marL="0" marR="0" lvl="0" indent="0" algn="r" rtl="0">
              <a:spcBef>
                <a:spcPts val="525"/>
              </a:spcBef>
              <a:spcAft>
                <a:spcPts val="0"/>
              </a:spcAft>
              <a:buClr>
                <a:srgbClr val="595959"/>
              </a:buClr>
              <a:buSzPts val="1050"/>
              <a:buFont typeface="Meiryo"/>
              <a:buNone/>
            </a:pPr>
            <a:r>
              <a:rPr lang="ja-JP" sz="1050" dirty="0">
                <a:solidFill>
                  <a:srgbClr val="595959"/>
                </a:solidFill>
                <a:latin typeface="メイリオ" panose="020B0604030504040204" pitchFamily="50" charset="-128"/>
                <a:ea typeface="メイリオ" panose="020B0604030504040204" pitchFamily="50" charset="-128"/>
                <a:cs typeface="Meiryo"/>
                <a:sym typeface="Meiryo"/>
              </a:rPr>
              <a:t>株式会社パルコ</a:t>
            </a:r>
            <a:endParaRPr sz="1050" dirty="0">
              <a:solidFill>
                <a:srgbClr val="595959"/>
              </a:solidFill>
              <a:latin typeface="メイリオ" panose="020B0604030504040204" pitchFamily="50" charset="-128"/>
              <a:ea typeface="メイリオ" panose="020B0604030504040204" pitchFamily="50" charset="-128"/>
              <a:cs typeface="Meiryo"/>
              <a:sym typeface="Meiryo"/>
            </a:endParaRPr>
          </a:p>
        </p:txBody>
      </p:sp>
      <p:pic>
        <p:nvPicPr>
          <p:cNvPr id="104" name="Google Shape;104;p14" descr="ロゴ, 会社名&#10;&#10;説明は自動で生成されたものです"/>
          <p:cNvPicPr preferRelativeResize="0"/>
          <p:nvPr/>
        </p:nvPicPr>
        <p:blipFill rotWithShape="1">
          <a:blip r:embed="rId3">
            <a:alphaModFix/>
          </a:blip>
          <a:srcRect/>
          <a:stretch/>
        </p:blipFill>
        <p:spPr>
          <a:xfrm>
            <a:off x="4291407" y="164256"/>
            <a:ext cx="1156207" cy="383157"/>
          </a:xfrm>
          <a:prstGeom prst="rect">
            <a:avLst/>
          </a:prstGeom>
          <a:noFill/>
          <a:ln>
            <a:noFill/>
          </a:ln>
        </p:spPr>
      </p:pic>
      <p:sp>
        <p:nvSpPr>
          <p:cNvPr id="105" name="Google Shape;105;p14"/>
          <p:cNvSpPr txBox="1"/>
          <p:nvPr/>
        </p:nvSpPr>
        <p:spPr>
          <a:xfrm>
            <a:off x="1731872" y="109649"/>
            <a:ext cx="2329489" cy="495413"/>
          </a:xfrm>
          <a:prstGeom prst="rect">
            <a:avLst/>
          </a:prstGeom>
          <a:solidFill>
            <a:schemeClr val="lt1"/>
          </a:solidFill>
          <a:ln w="12700" cap="flat" cmpd="sng">
            <a:solidFill>
              <a:srgbClr val="FF0000"/>
            </a:solidFill>
            <a:prstDash val="solid"/>
            <a:miter lim="800000"/>
            <a:headEnd type="none" w="sm" len="sm"/>
            <a:tailEnd type="none" w="sm" len="sm"/>
          </a:ln>
        </p:spPr>
        <p:txBody>
          <a:bodyPr spcFirstLastPara="1" wrap="square" lIns="144000" tIns="61200" rIns="91425" bIns="45700" anchor="ctr" anchorCtr="0">
            <a:noAutofit/>
          </a:bodyPr>
          <a:lstStyle/>
          <a:p>
            <a:pPr marL="0" marR="0" lvl="0" indent="0" algn="ctr" rtl="0">
              <a:spcBef>
                <a:spcPts val="0"/>
              </a:spcBef>
              <a:spcAft>
                <a:spcPts val="0"/>
              </a:spcAft>
              <a:buNone/>
            </a:pPr>
            <a:r>
              <a:rPr lang="ja-JP" sz="1100">
                <a:solidFill>
                  <a:srgbClr val="FF0000"/>
                </a:solidFill>
                <a:latin typeface="メイリオ" panose="020B0604030504040204" pitchFamily="50" charset="-128"/>
                <a:ea typeface="メイリオ" panose="020B0604030504040204" pitchFamily="50" charset="-128"/>
                <a:cs typeface="Meiryo"/>
                <a:sym typeface="Meiryo"/>
              </a:rPr>
              <a:t>情報解禁​</a:t>
            </a:r>
            <a:endParaRPr>
              <a:latin typeface="メイリオ" panose="020B0604030504040204" pitchFamily="50" charset="-128"/>
              <a:ea typeface="メイリオ" panose="020B0604030504040204" pitchFamily="50" charset="-128"/>
            </a:endParaRPr>
          </a:p>
          <a:p>
            <a:pPr marL="0" marR="0" lvl="0" indent="0" algn="ctr" rtl="0">
              <a:spcBef>
                <a:spcPts val="0"/>
              </a:spcBef>
              <a:spcAft>
                <a:spcPts val="0"/>
              </a:spcAft>
              <a:buNone/>
            </a:pPr>
            <a:r>
              <a:rPr lang="ja-JP" sz="1100">
                <a:solidFill>
                  <a:srgbClr val="FF0000"/>
                </a:solidFill>
                <a:latin typeface="メイリオ"/>
                <a:ea typeface="メイリオ"/>
                <a:cs typeface="Meiryo"/>
                <a:sym typeface="Meiryo"/>
              </a:rPr>
              <a:t>2024年10月1</a:t>
            </a:r>
            <a:r>
              <a:rPr lang="en-US" altLang="ja-JP" sz="1100" dirty="0">
                <a:solidFill>
                  <a:srgbClr val="FF0000"/>
                </a:solidFill>
                <a:latin typeface="メイリオ"/>
                <a:ea typeface="メイリオ"/>
                <a:cs typeface="Meiryo"/>
                <a:sym typeface="Meiryo"/>
              </a:rPr>
              <a:t>8</a:t>
            </a:r>
            <a:r>
              <a:rPr lang="ja-JP" sz="1100">
                <a:solidFill>
                  <a:srgbClr val="FF0000"/>
                </a:solidFill>
                <a:latin typeface="メイリオ"/>
                <a:ea typeface="メイリオ"/>
                <a:cs typeface="Meiryo"/>
                <a:sym typeface="Meiryo"/>
              </a:rPr>
              <a:t>日(</a:t>
            </a:r>
            <a:r>
              <a:rPr lang="ja-JP" altLang="en-US" sz="1100">
                <a:solidFill>
                  <a:srgbClr val="FF0000"/>
                </a:solidFill>
                <a:latin typeface="メイリオ"/>
                <a:ea typeface="メイリオ"/>
                <a:cs typeface="Meiryo"/>
                <a:sym typeface="Meiryo"/>
              </a:rPr>
              <a:t>金</a:t>
            </a:r>
            <a:r>
              <a:rPr lang="ja-JP" sz="1100">
                <a:solidFill>
                  <a:srgbClr val="FF0000"/>
                </a:solidFill>
                <a:latin typeface="メイリオ"/>
                <a:ea typeface="メイリオ"/>
                <a:cs typeface="Meiryo"/>
                <a:sym typeface="Meiryo"/>
              </a:rPr>
              <a:t>) 12：00</a:t>
            </a:r>
            <a:endParaRPr>
              <a:latin typeface="メイリオ"/>
              <a:ea typeface="メイリオ"/>
            </a:endParaRPr>
          </a:p>
        </p:txBody>
      </p:sp>
      <p:cxnSp>
        <p:nvCxnSpPr>
          <p:cNvPr id="106" name="Google Shape;106;p14"/>
          <p:cNvCxnSpPr/>
          <p:nvPr/>
        </p:nvCxnSpPr>
        <p:spPr>
          <a:xfrm>
            <a:off x="-21658" y="9544915"/>
            <a:ext cx="6858000" cy="0"/>
          </a:xfrm>
          <a:prstGeom prst="straightConnector1">
            <a:avLst/>
          </a:prstGeom>
          <a:noFill/>
          <a:ln w="9525" cap="flat" cmpd="sng">
            <a:solidFill>
              <a:schemeClr val="dk1"/>
            </a:solidFill>
            <a:prstDash val="solid"/>
            <a:miter lim="800000"/>
            <a:headEnd type="none" w="sm" len="sm"/>
            <a:tailEnd type="none" w="sm" len="sm"/>
          </a:ln>
        </p:spPr>
      </p:cxnSp>
      <p:sp>
        <p:nvSpPr>
          <p:cNvPr id="107" name="Google Shape;107;p14"/>
          <p:cNvSpPr txBox="1"/>
          <p:nvPr/>
        </p:nvSpPr>
        <p:spPr>
          <a:xfrm>
            <a:off x="-53267" y="9557078"/>
            <a:ext cx="50770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900" dirty="0">
                <a:solidFill>
                  <a:schemeClr val="dk1"/>
                </a:solidFill>
                <a:latin typeface="メイリオ" panose="020B0604030504040204" pitchFamily="50" charset="-128"/>
                <a:ea typeface="メイリオ" panose="020B0604030504040204" pitchFamily="50" charset="-128"/>
                <a:cs typeface="Meiryo"/>
                <a:sym typeface="Meiryo"/>
              </a:rPr>
              <a:t>■企画に関するお問い合わせ：パルコ 新規ビジネス開発部 担当：金子 </a:t>
            </a:r>
            <a:r>
              <a:rPr lang="ja-JP" sz="900" u="sng" dirty="0">
                <a:solidFill>
                  <a:schemeClr val="hlink"/>
                </a:solidFill>
                <a:latin typeface="メイリオ" panose="020B0604030504040204" pitchFamily="50" charset="-128"/>
                <a:ea typeface="メイリオ" panose="020B0604030504040204" pitchFamily="50" charset="-128"/>
                <a:cs typeface="Meiryo"/>
                <a:sym typeface="Meiryo"/>
                <a:hlinkClick r:id="rId4"/>
              </a:rPr>
              <a:t>kane-haru@parco.jp</a:t>
            </a:r>
            <a:r>
              <a:rPr lang="ja-JP" sz="900" dirty="0">
                <a:solidFill>
                  <a:schemeClr val="dk1"/>
                </a:solidFill>
                <a:latin typeface="メイリオ" panose="020B0604030504040204" pitchFamily="50" charset="-128"/>
                <a:ea typeface="メイリオ" panose="020B0604030504040204" pitchFamily="50" charset="-128"/>
                <a:cs typeface="Meiryo"/>
                <a:sym typeface="Meiryo"/>
              </a:rPr>
              <a:t> </a:t>
            </a:r>
            <a:endParaRPr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sz="900" dirty="0">
                <a:solidFill>
                  <a:schemeClr val="dk1"/>
                </a:solidFill>
                <a:latin typeface="メイリオ" panose="020B0604030504040204" pitchFamily="50" charset="-128"/>
                <a:ea typeface="メイリオ" panose="020B0604030504040204" pitchFamily="50" charset="-128"/>
                <a:cs typeface="Meiryo"/>
                <a:sym typeface="Meiryo"/>
              </a:rPr>
              <a:t>■TEL：03-3477-6912　FAX：03-3477-5749</a:t>
            </a:r>
            <a:endParaRPr dirty="0">
              <a:latin typeface="メイリオ" panose="020B0604030504040204" pitchFamily="50" charset="-128"/>
              <a:ea typeface="メイリオ" panose="020B0604030504040204" pitchFamily="50" charset="-128"/>
            </a:endParaRPr>
          </a:p>
        </p:txBody>
      </p:sp>
      <p:sp>
        <p:nvSpPr>
          <p:cNvPr id="108" name="Google Shape;108;p14"/>
          <p:cNvSpPr txBox="1"/>
          <p:nvPr/>
        </p:nvSpPr>
        <p:spPr>
          <a:xfrm>
            <a:off x="1633149" y="969093"/>
            <a:ext cx="5257500" cy="1207213"/>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ja-JP" sz="900">
                <a:solidFill>
                  <a:srgbClr val="272628"/>
                </a:solidFill>
                <a:latin typeface="メイリオ"/>
                <a:ea typeface="メイリオ"/>
              </a:rPr>
              <a:t>ZODIACは平日はミュージックバー、週末は小さなクラブとしてスタート。ジャカルタ・</a:t>
            </a:r>
            <a:endParaRPr lang="en-US" altLang="ja-JP" sz="900">
              <a:solidFill>
                <a:srgbClr val="272628"/>
              </a:solidFill>
              <a:latin typeface="メイリオ"/>
              <a:ea typeface="メイリオ"/>
            </a:endParaRPr>
          </a:p>
          <a:p>
            <a:pPr marL="0" lvl="0" indent="0" algn="l" rtl="0">
              <a:lnSpc>
                <a:spcPct val="115000"/>
              </a:lnSpc>
              <a:spcBef>
                <a:spcPts val="0"/>
              </a:spcBef>
              <a:spcAft>
                <a:spcPts val="0"/>
              </a:spcAft>
              <a:buClr>
                <a:schemeClr val="dk1"/>
              </a:buClr>
              <a:buSzPts val="1100"/>
              <a:buFont typeface="Arial"/>
              <a:buNone/>
            </a:pPr>
            <a:r>
              <a:rPr lang="ja-JP" sz="900" dirty="0">
                <a:solidFill>
                  <a:srgbClr val="272628"/>
                </a:solidFill>
                <a:latin typeface="メイリオ" panose="020B0604030504040204" pitchFamily="50" charset="-128"/>
                <a:ea typeface="メイリオ" panose="020B0604030504040204" pitchFamily="50" charset="-128"/>
              </a:rPr>
              <a:t>セノパティに位置し、音楽、ファッション、アートの3つのカルチャーを軸に運営している。</a:t>
            </a:r>
            <a:endParaRPr sz="900" dirty="0">
              <a:solidFill>
                <a:srgbClr val="272628"/>
              </a:solidFill>
              <a:latin typeface="メイリオ" panose="020B0604030504040204" pitchFamily="50" charset="-128"/>
              <a:ea typeface="メイリオ" panose="020B0604030504040204" pitchFamily="50" charset="-128"/>
            </a:endParaRPr>
          </a:p>
          <a:p>
            <a:pPr marL="0" lvl="0" indent="0" algn="l" rtl="0">
              <a:lnSpc>
                <a:spcPct val="115000"/>
              </a:lnSpc>
              <a:spcBef>
                <a:spcPts val="0"/>
              </a:spcBef>
              <a:spcAft>
                <a:spcPts val="0"/>
              </a:spcAft>
              <a:buClr>
                <a:schemeClr val="dk1"/>
              </a:buClr>
              <a:buSzPts val="1100"/>
              <a:buFont typeface="Arial"/>
              <a:buNone/>
            </a:pPr>
            <a:r>
              <a:rPr lang="ja-JP" sz="900" dirty="0">
                <a:solidFill>
                  <a:srgbClr val="272628"/>
                </a:solidFill>
                <a:latin typeface="メイリオ" panose="020B0604030504040204" pitchFamily="50" charset="-128"/>
                <a:ea typeface="メイリオ" panose="020B0604030504040204" pitchFamily="50" charset="-128"/>
              </a:rPr>
              <a:t>2023年に2店舗目となるZodiac BarestoとZodiac Experimental Kitchenオープン。</a:t>
            </a:r>
            <a:endParaRPr sz="900" dirty="0">
              <a:solidFill>
                <a:srgbClr val="272628"/>
              </a:solidFill>
              <a:latin typeface="メイリオ" panose="020B0604030504040204" pitchFamily="50" charset="-128"/>
              <a:ea typeface="メイリオ" panose="020B0604030504040204" pitchFamily="50" charset="-128"/>
            </a:endParaRPr>
          </a:p>
          <a:p>
            <a:pPr marL="0" lvl="0" indent="0" algn="l" rtl="0">
              <a:lnSpc>
                <a:spcPct val="115000"/>
              </a:lnSpc>
              <a:spcBef>
                <a:spcPts val="0"/>
              </a:spcBef>
              <a:spcAft>
                <a:spcPts val="0"/>
              </a:spcAft>
              <a:buSzPts val="1100"/>
              <a:buNone/>
            </a:pPr>
            <a:r>
              <a:rPr lang="ja-JP" sz="900" dirty="0">
                <a:solidFill>
                  <a:srgbClr val="272628"/>
                </a:solidFill>
                <a:latin typeface="メイリオ" panose="020B0604030504040204" pitchFamily="50" charset="-128"/>
                <a:ea typeface="メイリオ" panose="020B0604030504040204" pitchFamily="50" charset="-128"/>
              </a:rPr>
              <a:t>様々な新しい体験ができるZodiac Barestoは、午後から深夜までオープンしているスペースであり、コーヒー、自然派ワイン、特製カクテル、日本から影響を受けた料理などを提供している。</a:t>
            </a:r>
            <a:endParaRPr sz="900" dirty="0">
              <a:solidFill>
                <a:srgbClr val="272628"/>
              </a:solidFill>
              <a:latin typeface="メイリオ" panose="020B0604030504040204" pitchFamily="50" charset="-128"/>
              <a:ea typeface="メイリオ" panose="020B0604030504040204" pitchFamily="50" charset="-128"/>
            </a:endParaRPr>
          </a:p>
          <a:p>
            <a:pPr marL="0" lvl="0" indent="0" algn="l" rtl="0">
              <a:lnSpc>
                <a:spcPct val="115000"/>
              </a:lnSpc>
              <a:spcBef>
                <a:spcPts val="0"/>
              </a:spcBef>
              <a:spcAft>
                <a:spcPts val="0"/>
              </a:spcAft>
              <a:buSzPts val="1100"/>
              <a:buNone/>
            </a:pPr>
            <a:r>
              <a:rPr lang="ja-JP" sz="900" dirty="0">
                <a:solidFill>
                  <a:srgbClr val="272628"/>
                </a:solidFill>
                <a:latin typeface="メイリオ" panose="020B0604030504040204" pitchFamily="50" charset="-128"/>
                <a:ea typeface="メイリオ" panose="020B0604030504040204" pitchFamily="50" charset="-128"/>
              </a:rPr>
              <a:t>ZODIACは単なるブランドではなく、国内外のクリエーターが自分のスキルを披露する場であると同時に、その場にいるすべての人をつなぐコミュニティスペースを目指している。</a:t>
            </a:r>
            <a:endParaRPr sz="1100" dirty="0">
              <a:solidFill>
                <a:srgbClr val="262626"/>
              </a:solidFill>
              <a:latin typeface="メイリオ" panose="020B0604030504040204" pitchFamily="50" charset="-128"/>
              <a:ea typeface="メイリオ" panose="020B0604030504040204" pitchFamily="50" charset="-128"/>
            </a:endParaRPr>
          </a:p>
        </p:txBody>
      </p:sp>
      <p:sp>
        <p:nvSpPr>
          <p:cNvPr id="109" name="Google Shape;109;p14"/>
          <p:cNvSpPr txBox="1"/>
          <p:nvPr/>
        </p:nvSpPr>
        <p:spPr>
          <a:xfrm>
            <a:off x="53321" y="709627"/>
            <a:ext cx="6749700" cy="261600"/>
          </a:xfrm>
          <a:prstGeom prst="rect">
            <a:avLst/>
          </a:prstGeom>
          <a:solidFill>
            <a:srgbClr val="EDA5AF"/>
          </a:solid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ja-JP" sz="1100" b="1">
                <a:solidFill>
                  <a:schemeClr val="dk1"/>
                </a:solidFill>
                <a:latin typeface="メイリオ" panose="020B0604030504040204" pitchFamily="50" charset="-128"/>
                <a:ea typeface="メイリオ" panose="020B0604030504040204" pitchFamily="50" charset="-128"/>
                <a:cs typeface="Meiryo"/>
                <a:sym typeface="Meiryo"/>
              </a:rPr>
              <a:t>ZODIAC　</a:t>
            </a:r>
            <a:endParaRPr sz="110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10" name="Google Shape;110;p14"/>
          <p:cNvSpPr txBox="1"/>
          <p:nvPr/>
        </p:nvSpPr>
        <p:spPr>
          <a:xfrm>
            <a:off x="53262" y="2145143"/>
            <a:ext cx="6749818" cy="261610"/>
          </a:xfrm>
          <a:prstGeom prst="rect">
            <a:avLst/>
          </a:prstGeom>
          <a:solidFill>
            <a:srgbClr val="EDA5AF"/>
          </a:solid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ja-JP" sz="1100" b="1">
                <a:solidFill>
                  <a:schemeClr val="dk1"/>
                </a:solidFill>
                <a:latin typeface="メイリオ" panose="020B0604030504040204" pitchFamily="50" charset="-128"/>
                <a:ea typeface="メイリオ" panose="020B0604030504040204" pitchFamily="50" charset="-128"/>
                <a:cs typeface="Meiryo"/>
                <a:sym typeface="Meiryo"/>
              </a:rPr>
              <a:t>ARTIST</a:t>
            </a:r>
            <a:endParaRPr sz="110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11" name="Google Shape;111;p14"/>
          <p:cNvSpPr txBox="1"/>
          <p:nvPr/>
        </p:nvSpPr>
        <p:spPr>
          <a:xfrm>
            <a:off x="1428926" y="2394857"/>
            <a:ext cx="5464811" cy="171735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800" dirty="0">
                <a:solidFill>
                  <a:srgbClr val="262626"/>
                </a:solidFill>
                <a:latin typeface="メイリオ" panose="020B0604030504040204" pitchFamily="50" charset="-128"/>
                <a:ea typeface="メイリオ" panose="020B0604030504040204" pitchFamily="50" charset="-128"/>
                <a:sym typeface="Arial"/>
              </a:rPr>
              <a:t>■</a:t>
            </a:r>
            <a:r>
              <a:rPr lang="ja-JP" sz="800" dirty="0">
                <a:solidFill>
                  <a:srgbClr val="000000"/>
                </a:solidFill>
                <a:latin typeface="メイリオ" panose="020B0604030504040204" pitchFamily="50" charset="-128"/>
                <a:ea typeface="メイリオ" panose="020B0604030504040204" pitchFamily="50" charset="-128"/>
                <a:sym typeface="Arial"/>
              </a:rPr>
              <a:t> Jonathan Kusuma</a:t>
            </a:r>
            <a:r>
              <a:rPr lang="ja-JP" sz="800" dirty="0">
                <a:solidFill>
                  <a:srgbClr val="262626"/>
                </a:solidFill>
                <a:latin typeface="メイリオ" panose="020B0604030504040204" pitchFamily="50" charset="-128"/>
                <a:ea typeface="メイリオ" panose="020B0604030504040204" pitchFamily="50" charset="-128"/>
                <a:sym typeface="Arial"/>
              </a:rPr>
              <a:t> </a:t>
            </a:r>
            <a:r>
              <a:rPr lang="en-US" altLang="ja-JP" sz="800" dirty="0">
                <a:solidFill>
                  <a:srgbClr val="262626"/>
                </a:solidFill>
                <a:latin typeface="メイリオ" panose="020B0604030504040204" pitchFamily="50" charset="-128"/>
                <a:ea typeface="メイリオ" panose="020B0604030504040204" pitchFamily="50" charset="-128"/>
                <a:sym typeface="Arial"/>
              </a:rPr>
              <a:t>(</a:t>
            </a:r>
            <a:r>
              <a:rPr lang="ja-JP" altLang="en-US" sz="800" dirty="0">
                <a:solidFill>
                  <a:srgbClr val="262626"/>
                </a:solidFill>
                <a:latin typeface="メイリオ" panose="020B0604030504040204" pitchFamily="50" charset="-128"/>
                <a:ea typeface="メイリオ" panose="020B0604030504040204" pitchFamily="50" charset="-128"/>
                <a:sym typeface="Arial"/>
              </a:rPr>
              <a:t>ジョナサン クスマ</a:t>
            </a:r>
            <a:r>
              <a:rPr lang="en-US" altLang="ja-JP" sz="800" dirty="0">
                <a:solidFill>
                  <a:srgbClr val="262626"/>
                </a:solidFill>
                <a:latin typeface="メイリオ" panose="020B0604030504040204" pitchFamily="50" charset="-128"/>
                <a:ea typeface="メイリオ" panose="020B0604030504040204" pitchFamily="50" charset="-128"/>
                <a:sym typeface="Arial"/>
              </a:rPr>
              <a:t>)</a:t>
            </a:r>
          </a:p>
          <a:p>
            <a:pPr marL="0" marR="0" lvl="0" indent="0" algn="l" rtl="0">
              <a:lnSpc>
                <a:spcPct val="120000"/>
              </a:lnSpc>
              <a:spcBef>
                <a:spcPts val="0"/>
              </a:spcBef>
              <a:spcAft>
                <a:spcPts val="0"/>
              </a:spcAft>
              <a:buNone/>
            </a:pPr>
            <a:r>
              <a:rPr lang="ja-JP" altLang="en-US" sz="800">
                <a:latin typeface="メイリオ"/>
                <a:ea typeface="メイリオ"/>
              </a:rPr>
              <a:t>シンガポールとジャカルタを拠点に活動するプロデューサー </a:t>
            </a:r>
            <a:r>
              <a:rPr lang="en-US" altLang="ja-JP" sz="800" dirty="0">
                <a:latin typeface="メイリオ"/>
                <a:ea typeface="メイリオ"/>
              </a:rPr>
              <a:t>/ DJ</a:t>
            </a:r>
            <a:r>
              <a:rPr lang="ja-JP" altLang="en-US" sz="800">
                <a:latin typeface="メイリオ"/>
                <a:ea typeface="メイリオ"/>
              </a:rPr>
              <a:t>。</a:t>
            </a:r>
          </a:p>
          <a:p>
            <a:pPr marL="0" marR="0" lvl="0" indent="0" algn="l" rtl="0">
              <a:lnSpc>
                <a:spcPct val="120000"/>
              </a:lnSpc>
              <a:spcBef>
                <a:spcPts val="0"/>
              </a:spcBef>
              <a:spcAft>
                <a:spcPts val="0"/>
              </a:spcAft>
              <a:buNone/>
            </a:pPr>
            <a:r>
              <a:rPr lang="ja-JP" altLang="en-US" sz="800">
                <a:latin typeface="メイリオ"/>
                <a:ea typeface="メイリオ"/>
              </a:rPr>
              <a:t>ジャカルタで自身のレーベルとパーティ</a:t>
            </a:r>
            <a:r>
              <a:rPr lang="en-US" altLang="ja-JP" sz="800" dirty="0">
                <a:latin typeface="メイリオ"/>
                <a:ea typeface="メイリオ"/>
              </a:rPr>
              <a:t>〈</a:t>
            </a:r>
            <a:r>
              <a:rPr lang="en-US" altLang="ja-JP" sz="800" dirty="0" err="1">
                <a:latin typeface="メイリオ"/>
                <a:ea typeface="メイリオ"/>
              </a:rPr>
              <a:t>Dekadenz</a:t>
            </a:r>
            <a:r>
              <a:rPr lang="en-US" altLang="ja-JP" sz="800" dirty="0">
                <a:latin typeface="メイリオ"/>
                <a:ea typeface="メイリオ"/>
              </a:rPr>
              <a:t>〉</a:t>
            </a:r>
            <a:r>
              <a:rPr lang="ja-JP" altLang="en-US" sz="800">
                <a:latin typeface="メイリオ"/>
                <a:ea typeface="メイリオ"/>
              </a:rPr>
              <a:t>を運営する一方で、シンガポールでは</a:t>
            </a:r>
            <a:r>
              <a:rPr lang="en-US" altLang="ja-JP" sz="800" dirty="0">
                <a:latin typeface="メイリオ"/>
                <a:ea typeface="メイリオ"/>
              </a:rPr>
              <a:t>Headquarters</a:t>
            </a:r>
            <a:r>
              <a:rPr lang="ja-JP" altLang="en-US" sz="800">
                <a:latin typeface="メイリオ"/>
                <a:ea typeface="メイリオ"/>
              </a:rPr>
              <a:t>と</a:t>
            </a:r>
            <a:endParaRPr lang="en-US" altLang="ja-JP" sz="800">
              <a:latin typeface="メイリオ"/>
              <a:ea typeface="メイリオ"/>
            </a:endParaRPr>
          </a:p>
          <a:p>
            <a:pPr marL="0" marR="0" lvl="0" indent="0" algn="l" rtl="0">
              <a:lnSpc>
                <a:spcPct val="120000"/>
              </a:lnSpc>
              <a:spcBef>
                <a:spcPts val="0"/>
              </a:spcBef>
              <a:spcAft>
                <a:spcPts val="0"/>
              </a:spcAft>
              <a:buNone/>
            </a:pPr>
            <a:r>
              <a:rPr lang="en-US" altLang="ja-JP" sz="800" dirty="0">
                <a:latin typeface="メイリオ" panose="020B0604030504040204" pitchFamily="50" charset="-128"/>
                <a:ea typeface="メイリオ" panose="020B0604030504040204" pitchFamily="50" charset="-128"/>
              </a:rPr>
              <a:t>Tuff Club</a:t>
            </a:r>
            <a:r>
              <a:rPr lang="ja-JP" altLang="en-US" sz="800" dirty="0">
                <a:latin typeface="メイリオ" panose="020B0604030504040204" pitchFamily="50" charset="-128"/>
                <a:ea typeface="メイリオ" panose="020B0604030504040204" pitchFamily="50" charset="-128"/>
              </a:rPr>
              <a:t>でレジデント</a:t>
            </a:r>
            <a:r>
              <a:rPr lang="en-US" altLang="ja-JP" sz="800" dirty="0">
                <a:latin typeface="メイリオ" panose="020B0604030504040204" pitchFamily="50" charset="-128"/>
                <a:ea typeface="メイリオ" panose="020B0604030504040204" pitchFamily="50" charset="-128"/>
              </a:rPr>
              <a:t>DJ</a:t>
            </a:r>
            <a:r>
              <a:rPr lang="ja-JP" altLang="en-US" sz="800" dirty="0">
                <a:latin typeface="メイリオ" panose="020B0604030504040204" pitchFamily="50" charset="-128"/>
                <a:ea typeface="メイリオ" panose="020B0604030504040204" pitchFamily="50" charset="-128"/>
              </a:rPr>
              <a:t>を務めている。 シーンに影響を与えてきた数多くのレーベルからリリースしており、</a:t>
            </a:r>
            <a:endParaRPr lang="en-US" altLang="ja-JP" sz="800" dirty="0">
              <a:latin typeface="メイリオ" panose="020B0604030504040204" pitchFamily="50" charset="-128"/>
              <a:ea typeface="メイリオ" panose="020B0604030504040204" pitchFamily="50" charset="-128"/>
            </a:endParaRPr>
          </a:p>
          <a:p>
            <a:pPr marL="0" marR="0" lvl="0" indent="0" algn="l" rtl="0">
              <a:lnSpc>
                <a:spcPct val="120000"/>
              </a:lnSpc>
              <a:spcBef>
                <a:spcPts val="0"/>
              </a:spcBef>
              <a:spcAft>
                <a:spcPts val="0"/>
              </a:spcAft>
              <a:buNone/>
            </a:pPr>
            <a:r>
              <a:rPr lang="ja-JP" altLang="en-US" sz="800" dirty="0">
                <a:latin typeface="メイリオ"/>
                <a:ea typeface="メイリオ"/>
              </a:rPr>
              <a:t>フランスの</a:t>
            </a:r>
            <a:r>
              <a:rPr lang="en-US" altLang="ja-JP" sz="800" dirty="0">
                <a:latin typeface="メイリオ"/>
                <a:ea typeface="メイリオ"/>
              </a:rPr>
              <a:t>〈I'm a Cliché 〉</a:t>
            </a:r>
            <a:r>
              <a:rPr lang="ja-JP" altLang="en-US" sz="800">
                <a:latin typeface="メイリオ"/>
                <a:ea typeface="メイリオ"/>
              </a:rPr>
              <a:t>から</a:t>
            </a:r>
            <a:r>
              <a:rPr lang="en-US" altLang="ja-JP" sz="800" dirty="0">
                <a:latin typeface="メイリオ"/>
                <a:ea typeface="メイリオ"/>
              </a:rPr>
              <a:t>EP</a:t>
            </a:r>
            <a:r>
              <a:rPr lang="ja-JP" altLang="en-US" sz="800">
                <a:latin typeface="メイリオ"/>
                <a:ea typeface="メイリオ"/>
              </a:rPr>
              <a:t>「</a:t>
            </a:r>
            <a:r>
              <a:rPr lang="en-US" altLang="ja-JP" sz="800" dirty="0" err="1">
                <a:latin typeface="メイリオ"/>
                <a:ea typeface="メイリオ"/>
              </a:rPr>
              <a:t>Automatone</a:t>
            </a:r>
            <a:r>
              <a:rPr lang="ja-JP" altLang="en-US" sz="800">
                <a:latin typeface="メイリオ"/>
                <a:ea typeface="メイリオ"/>
              </a:rPr>
              <a:t>」、ベルリンの</a:t>
            </a:r>
            <a:r>
              <a:rPr lang="en-US" altLang="ja-JP" sz="800" dirty="0">
                <a:latin typeface="メイリオ"/>
                <a:ea typeface="メイリオ"/>
              </a:rPr>
              <a:t>〈Cocktail </a:t>
            </a:r>
            <a:r>
              <a:rPr lang="en-US" altLang="ja-JP" sz="800" dirty="0" err="1">
                <a:latin typeface="メイリオ"/>
                <a:ea typeface="メイリオ"/>
              </a:rPr>
              <a:t>d'Amore</a:t>
            </a:r>
            <a:r>
              <a:rPr lang="en-US" altLang="ja-JP" sz="800" dirty="0">
                <a:latin typeface="メイリオ"/>
                <a:ea typeface="メイリオ"/>
              </a:rPr>
              <a:t>〉</a:t>
            </a:r>
            <a:r>
              <a:rPr lang="ja-JP" altLang="en-US" sz="800">
                <a:latin typeface="メイリオ"/>
                <a:ea typeface="メイリオ"/>
              </a:rPr>
              <a:t>から</a:t>
            </a:r>
            <a:r>
              <a:rPr lang="en-US" altLang="ja-JP" sz="800" dirty="0">
                <a:latin typeface="メイリオ"/>
                <a:ea typeface="メイリオ"/>
              </a:rPr>
              <a:t>EP</a:t>
            </a:r>
            <a:r>
              <a:rPr lang="ja-JP" altLang="en-US" sz="800">
                <a:latin typeface="メイリオ"/>
                <a:ea typeface="メイリオ"/>
              </a:rPr>
              <a:t>「</a:t>
            </a:r>
            <a:r>
              <a:rPr lang="en-US" altLang="ja-JP" sz="800" dirty="0">
                <a:latin typeface="メイリオ"/>
                <a:ea typeface="メイリオ"/>
              </a:rPr>
              <a:t>Black Magic</a:t>
            </a:r>
            <a:r>
              <a:rPr lang="ja-JP" altLang="en-US" sz="800">
                <a:latin typeface="メイリオ"/>
                <a:ea typeface="メイリオ"/>
              </a:rPr>
              <a:t>」をリリース。また</a:t>
            </a:r>
            <a:r>
              <a:rPr lang="en-US" altLang="ja-JP" sz="800" dirty="0">
                <a:latin typeface="メイリオ"/>
                <a:ea typeface="メイリオ"/>
              </a:rPr>
              <a:t>2019</a:t>
            </a:r>
            <a:r>
              <a:rPr lang="ja-JP" altLang="en-US" sz="800">
                <a:latin typeface="メイリオ"/>
                <a:ea typeface="メイリオ"/>
              </a:rPr>
              <a:t>年には</a:t>
            </a:r>
            <a:r>
              <a:rPr lang="en-US" altLang="ja-JP" sz="800" dirty="0">
                <a:latin typeface="メイリオ"/>
                <a:ea typeface="メイリオ"/>
              </a:rPr>
              <a:t>〈Cocktail </a:t>
            </a:r>
            <a:r>
              <a:rPr lang="en-US" altLang="ja-JP" sz="800" dirty="0" err="1">
                <a:latin typeface="メイリオ"/>
                <a:ea typeface="メイリオ"/>
              </a:rPr>
              <a:t>d'Amore</a:t>
            </a:r>
            <a:r>
              <a:rPr lang="en-US" altLang="ja-JP" sz="800" dirty="0">
                <a:latin typeface="メイリオ"/>
                <a:ea typeface="メイリオ"/>
              </a:rPr>
              <a:t>〉</a:t>
            </a:r>
            <a:r>
              <a:rPr lang="ja-JP" altLang="en-US" sz="800">
                <a:latin typeface="メイリオ"/>
                <a:ea typeface="メイリオ"/>
              </a:rPr>
              <a:t>のレーベル</a:t>
            </a:r>
            <a:r>
              <a:rPr lang="en-US" altLang="ja-JP" sz="800" dirty="0">
                <a:latin typeface="メイリオ"/>
                <a:ea typeface="メイリオ"/>
              </a:rPr>
              <a:t>10</a:t>
            </a:r>
            <a:r>
              <a:rPr lang="ja-JP" altLang="en-US" sz="800">
                <a:latin typeface="メイリオ"/>
                <a:ea typeface="メイリオ"/>
              </a:rPr>
              <a:t>周年記念のコンピレーションアルバムに参加した。</a:t>
            </a:r>
          </a:p>
          <a:p>
            <a:pPr marL="0" marR="0" lvl="0" indent="0" algn="l" rtl="0">
              <a:lnSpc>
                <a:spcPct val="120000"/>
              </a:lnSpc>
              <a:spcBef>
                <a:spcPts val="0"/>
              </a:spcBef>
              <a:spcAft>
                <a:spcPts val="0"/>
              </a:spcAft>
              <a:buNone/>
            </a:pPr>
            <a:r>
              <a:rPr lang="ja-JP" altLang="en-US" sz="800">
                <a:latin typeface="メイリオ"/>
                <a:ea typeface="メイリオ"/>
              </a:rPr>
              <a:t>他にも、</a:t>
            </a:r>
            <a:r>
              <a:rPr lang="en-US" altLang="ja-JP" sz="800" dirty="0">
                <a:latin typeface="メイリオ"/>
                <a:ea typeface="メイリオ"/>
              </a:rPr>
              <a:t>〈</a:t>
            </a:r>
            <a:r>
              <a:rPr lang="en-US" altLang="ja-JP" sz="800" dirty="0" err="1">
                <a:latin typeface="メイリオ"/>
                <a:ea typeface="メイリオ"/>
              </a:rPr>
              <a:t>Correspondant</a:t>
            </a:r>
            <a:r>
              <a:rPr lang="en-US" altLang="ja-JP" sz="800" dirty="0">
                <a:latin typeface="メイリオ"/>
                <a:ea typeface="メイリオ"/>
              </a:rPr>
              <a:t>〉</a:t>
            </a:r>
            <a:r>
              <a:rPr lang="ja-JP" altLang="en-US" sz="800">
                <a:latin typeface="メイリオ"/>
                <a:ea typeface="メイリオ"/>
              </a:rPr>
              <a:t>のコンピレーションへの参加や、日本発のレーベル</a:t>
            </a:r>
            <a:r>
              <a:rPr lang="en-US" altLang="ja-JP" sz="800" dirty="0">
                <a:latin typeface="メイリオ"/>
                <a:ea typeface="メイリオ"/>
              </a:rPr>
              <a:t>〈Ene Records〉</a:t>
            </a:r>
            <a:r>
              <a:rPr lang="ja-JP" altLang="en-US" sz="800">
                <a:latin typeface="メイリオ"/>
                <a:ea typeface="メイリオ"/>
              </a:rPr>
              <a:t>、メルボルンを拠点にする</a:t>
            </a:r>
            <a:r>
              <a:rPr lang="en-US" altLang="ja-JP" sz="800" dirty="0">
                <a:latin typeface="メイリオ"/>
                <a:ea typeface="メイリオ"/>
              </a:rPr>
              <a:t>〈Power Station〉</a:t>
            </a:r>
            <a:r>
              <a:rPr lang="ja-JP" altLang="en-US" sz="800">
                <a:latin typeface="メイリオ"/>
                <a:ea typeface="メイリオ"/>
              </a:rPr>
              <a:t>など国際的に高い評価を得ているレーベルからリリースを重ねてきた。</a:t>
            </a:r>
            <a:endParaRPr lang="en-US" altLang="ja-JP" sz="800">
              <a:latin typeface="メイリオ"/>
              <a:ea typeface="メイリオ"/>
            </a:endParaRPr>
          </a:p>
          <a:p>
            <a:pPr marL="0" marR="0" lvl="0" indent="0" algn="l" rtl="0">
              <a:lnSpc>
                <a:spcPct val="120000"/>
              </a:lnSpc>
              <a:spcBef>
                <a:spcPts val="0"/>
              </a:spcBef>
              <a:spcAft>
                <a:spcPts val="0"/>
              </a:spcAft>
              <a:buNone/>
            </a:pPr>
            <a:r>
              <a:rPr lang="ja-JP" altLang="en-US" sz="800">
                <a:latin typeface="メイリオ"/>
                <a:ea typeface="メイリオ"/>
              </a:rPr>
              <a:t>リミキサーとしても</a:t>
            </a:r>
            <a:r>
              <a:rPr lang="en-US" altLang="ja-JP" sz="800" dirty="0">
                <a:latin typeface="メイリオ"/>
                <a:ea typeface="メイリオ"/>
              </a:rPr>
              <a:t>〈Roam Recording〉〈Tom </a:t>
            </a:r>
            <a:r>
              <a:rPr lang="en-US" altLang="ja-JP" sz="800" dirty="0" err="1">
                <a:latin typeface="メイリオ"/>
                <a:ea typeface="メイリオ"/>
              </a:rPr>
              <a:t>Tom</a:t>
            </a:r>
            <a:r>
              <a:rPr lang="en-US" altLang="ja-JP" sz="800" dirty="0">
                <a:latin typeface="メイリオ"/>
                <a:ea typeface="メイリオ"/>
              </a:rPr>
              <a:t> Disco〉</a:t>
            </a:r>
            <a:r>
              <a:rPr lang="ja-JP" altLang="en-US" sz="800">
                <a:latin typeface="メイリオ"/>
                <a:ea typeface="メイリオ"/>
              </a:rPr>
              <a:t>などと活動している。</a:t>
            </a:r>
          </a:p>
          <a:p>
            <a:pPr marL="0" marR="0" lvl="0" indent="0" algn="l" rtl="0">
              <a:lnSpc>
                <a:spcPct val="120000"/>
              </a:lnSpc>
              <a:spcBef>
                <a:spcPts val="0"/>
              </a:spcBef>
              <a:spcAft>
                <a:spcPts val="0"/>
              </a:spcAft>
              <a:buNone/>
            </a:pPr>
            <a:r>
              <a:rPr lang="en-US" altLang="ja-JP" sz="800" dirty="0">
                <a:latin typeface="メイリオ" panose="020B0604030504040204" pitchFamily="50" charset="-128"/>
                <a:ea typeface="メイリオ" panose="020B0604030504040204" pitchFamily="50" charset="-128"/>
              </a:rPr>
              <a:t>2014</a:t>
            </a:r>
            <a:r>
              <a:rPr lang="ja-JP" altLang="en-US" sz="800" dirty="0">
                <a:latin typeface="メイリオ" panose="020B0604030504040204" pitchFamily="50" charset="-128"/>
                <a:ea typeface="メイリオ" panose="020B0604030504040204" pitchFamily="50" charset="-128"/>
              </a:rPr>
              <a:t>年のデビュー</a:t>
            </a:r>
            <a:r>
              <a:rPr lang="en-US" altLang="ja-JP" sz="800" dirty="0">
                <a:latin typeface="メイリオ" panose="020B0604030504040204" pitchFamily="50" charset="-128"/>
                <a:ea typeface="メイリオ" panose="020B0604030504040204" pitchFamily="50" charset="-128"/>
              </a:rPr>
              <a:t>EP</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Gong 3000</a:t>
            </a:r>
            <a:r>
              <a:rPr lang="ja-JP" altLang="en-US" sz="800" dirty="0">
                <a:latin typeface="メイリオ" panose="020B0604030504040204" pitchFamily="50" charset="-128"/>
                <a:ea typeface="メイリオ" panose="020B0604030504040204" pitchFamily="50" charset="-128"/>
              </a:rPr>
              <a:t>」、続く</a:t>
            </a:r>
            <a:r>
              <a:rPr lang="en-US" altLang="ja-JP" sz="800" dirty="0">
                <a:latin typeface="メイリオ" panose="020B0604030504040204" pitchFamily="50" charset="-128"/>
                <a:ea typeface="メイリオ" panose="020B0604030504040204" pitchFamily="50" charset="-128"/>
              </a:rPr>
              <a:t>2015</a:t>
            </a:r>
            <a:r>
              <a:rPr lang="ja-JP" altLang="en-US" sz="800" dirty="0">
                <a:latin typeface="メイリオ" panose="020B0604030504040204" pitchFamily="50" charset="-128"/>
                <a:ea typeface="メイリオ" panose="020B0604030504040204" pitchFamily="50" charset="-128"/>
              </a:rPr>
              <a:t>年に「</a:t>
            </a:r>
            <a:r>
              <a:rPr lang="en-US" altLang="ja-JP" sz="800" dirty="0">
                <a:latin typeface="メイリオ" panose="020B0604030504040204" pitchFamily="50" charset="-128"/>
                <a:ea typeface="メイリオ" panose="020B0604030504040204" pitchFamily="50" charset="-128"/>
              </a:rPr>
              <a:t>Underpass</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EP</a:t>
            </a:r>
            <a:r>
              <a:rPr lang="ja-JP" altLang="en-US" sz="800" dirty="0">
                <a:latin typeface="メイリオ" panose="020B0604030504040204" pitchFamily="50" charset="-128"/>
                <a:ea typeface="メイリオ" panose="020B0604030504040204" pitchFamily="50" charset="-128"/>
              </a:rPr>
              <a:t>をリリースして以降コンスタントに</a:t>
            </a:r>
            <a:endParaRPr lang="en-US" altLang="ja-JP" sz="800" dirty="0">
              <a:latin typeface="メイリオ" panose="020B0604030504040204" pitchFamily="50" charset="-128"/>
              <a:ea typeface="メイリオ" panose="020B0604030504040204" pitchFamily="50" charset="-128"/>
            </a:endParaRPr>
          </a:p>
          <a:p>
            <a:pPr marL="0" marR="0" lvl="0" indent="0" algn="l" rtl="0">
              <a:lnSpc>
                <a:spcPct val="120000"/>
              </a:lnSpc>
              <a:spcBef>
                <a:spcPts val="0"/>
              </a:spcBef>
              <a:spcAft>
                <a:spcPts val="0"/>
              </a:spcAft>
              <a:buNone/>
            </a:pPr>
            <a:r>
              <a:rPr lang="ja-JP" altLang="en-US" sz="800" dirty="0">
                <a:latin typeface="メイリオ" panose="020B0604030504040204" pitchFamily="50" charset="-128"/>
                <a:ea typeface="メイリオ" panose="020B0604030504040204" pitchFamily="50" charset="-128"/>
              </a:rPr>
              <a:t>リリースを重ね続けており、彼が生成するディープかつサイケデリックな音作りは国内外で話題を呼んでいる。 </a:t>
            </a:r>
            <a:endParaRPr sz="800" dirty="0">
              <a:latin typeface="メイリオ" panose="020B0604030504040204" pitchFamily="50" charset="-128"/>
              <a:ea typeface="メイリオ" panose="020B0604030504040204" pitchFamily="50" charset="-128"/>
            </a:endParaRPr>
          </a:p>
        </p:txBody>
      </p:sp>
      <p:sp>
        <p:nvSpPr>
          <p:cNvPr id="112" name="Google Shape;112;p14"/>
          <p:cNvSpPr txBox="1"/>
          <p:nvPr/>
        </p:nvSpPr>
        <p:spPr>
          <a:xfrm>
            <a:off x="1443965" y="4106509"/>
            <a:ext cx="5449756" cy="142188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800" dirty="0">
                <a:solidFill>
                  <a:srgbClr val="262626"/>
                </a:solidFill>
                <a:latin typeface="メイリオ" panose="020B0604030504040204" pitchFamily="50" charset="-128"/>
                <a:ea typeface="メイリオ" panose="020B0604030504040204" pitchFamily="50" charset="-128"/>
                <a:cs typeface="Meiryo"/>
                <a:sym typeface="Meiryo"/>
              </a:rPr>
              <a:t>■</a:t>
            </a:r>
            <a:r>
              <a:rPr lang="ja-JP" sz="800" dirty="0">
                <a:solidFill>
                  <a:srgbClr val="000000"/>
                </a:solidFill>
                <a:latin typeface="メイリオ" panose="020B0604030504040204" pitchFamily="50" charset="-128"/>
                <a:ea typeface="メイリオ" panose="020B0604030504040204" pitchFamily="50" charset="-128"/>
                <a:cs typeface="Meiryo"/>
                <a:sym typeface="Meiryo"/>
              </a:rPr>
              <a:t>GERO</a:t>
            </a:r>
            <a:r>
              <a:rPr lang="en-US" altLang="ja-JP" sz="800" dirty="0">
                <a:solidFill>
                  <a:srgbClr val="000000"/>
                </a:solidFill>
                <a:latin typeface="メイリオ" panose="020B0604030504040204" pitchFamily="50" charset="-128"/>
                <a:ea typeface="メイリオ" panose="020B0604030504040204" pitchFamily="50" charset="-128"/>
                <a:cs typeface="Meiryo"/>
                <a:sym typeface="Meiryo"/>
              </a:rPr>
              <a:t> (</a:t>
            </a:r>
            <a:r>
              <a:rPr lang="ja-JP" altLang="en-US" sz="800" dirty="0">
                <a:solidFill>
                  <a:srgbClr val="000000"/>
                </a:solidFill>
                <a:latin typeface="メイリオ" panose="020B0604030504040204" pitchFamily="50" charset="-128"/>
                <a:ea typeface="メイリオ" panose="020B0604030504040204" pitchFamily="50" charset="-128"/>
                <a:cs typeface="Meiryo"/>
                <a:sym typeface="Meiryo"/>
              </a:rPr>
              <a:t>ゲロ</a:t>
            </a:r>
            <a:r>
              <a:rPr lang="en-US" altLang="ja-JP" sz="800" dirty="0">
                <a:solidFill>
                  <a:srgbClr val="000000"/>
                </a:solidFill>
                <a:latin typeface="メイリオ" panose="020B0604030504040204" pitchFamily="50" charset="-128"/>
                <a:ea typeface="メイリオ" panose="020B0604030504040204" pitchFamily="50" charset="-128"/>
                <a:cs typeface="Meiryo"/>
                <a:sym typeface="Meiryo"/>
              </a:rPr>
              <a:t>)</a:t>
            </a:r>
            <a:br>
              <a:rPr lang="ja-JP" sz="800" dirty="0">
                <a:solidFill>
                  <a:srgbClr val="262626"/>
                </a:solidFill>
                <a:latin typeface="メイリオ" panose="020B0604030504040204" pitchFamily="50" charset="-128"/>
                <a:ea typeface="メイリオ" panose="020B0604030504040204" pitchFamily="50" charset="-128"/>
                <a:cs typeface="Meiryo"/>
                <a:sym typeface="Meiryo"/>
              </a:rPr>
            </a:br>
            <a:r>
              <a:rPr lang="ja-JP" sz="800" dirty="0">
                <a:solidFill>
                  <a:srgbClr val="262626"/>
                </a:solidFill>
                <a:latin typeface="メイリオ" panose="020B0604030504040204" pitchFamily="50" charset="-128"/>
                <a:ea typeface="メイリオ" panose="020B0604030504040204" pitchFamily="50" charset="-128"/>
                <a:cs typeface="Meiryo"/>
                <a:sym typeface="Meiryo"/>
              </a:rPr>
              <a:t>インドネシアのジャカルタ出身、アーティスト/DJ/ディレクター。</a:t>
            </a:r>
            <a:endParaRPr sz="800" dirty="0">
              <a:latin typeface="メイリオ" panose="020B0604030504040204" pitchFamily="50" charset="-128"/>
              <a:ea typeface="メイリオ" panose="020B0604030504040204" pitchFamily="50" charset="-128"/>
            </a:endParaRPr>
          </a:p>
          <a:p>
            <a:pPr marL="0" marR="0" lvl="0" indent="0" algn="l" rtl="0">
              <a:lnSpc>
                <a:spcPct val="120000"/>
              </a:lnSpc>
              <a:spcBef>
                <a:spcPts val="0"/>
              </a:spcBef>
              <a:spcAft>
                <a:spcPts val="0"/>
              </a:spcAft>
              <a:buNone/>
            </a:pPr>
            <a:r>
              <a:rPr lang="ja-JP" sz="800">
                <a:solidFill>
                  <a:srgbClr val="262626"/>
                </a:solidFill>
                <a:latin typeface="メイリオ"/>
                <a:ea typeface="メイリオ"/>
                <a:cs typeface="Meiryo"/>
                <a:sym typeface="Meiryo"/>
              </a:rPr>
              <a:t>コレクティブ「Discouture」を主宰しながらジャカルタのシーンの原動力となってきた。2016年バリ島に移住してからは、ディスコ、ズーク、バレアリック・ビート、レア・グルーヴなどを扱うレコードショップ「Studio Ekstotika」</a:t>
            </a:r>
            <a:r>
              <a:rPr lang="ja-JP" altLang="en-US" sz="800">
                <a:solidFill>
                  <a:srgbClr val="262626"/>
                </a:solidFill>
                <a:latin typeface="メイリオ"/>
                <a:ea typeface="メイリオ"/>
                <a:cs typeface="Meiryo"/>
                <a:sym typeface="Meiryo"/>
              </a:rPr>
              <a:t>や</a:t>
            </a:r>
            <a:r>
              <a:rPr lang="ja-JP" sz="800">
                <a:solidFill>
                  <a:srgbClr val="262626"/>
                </a:solidFill>
                <a:latin typeface="メイリオ"/>
                <a:ea typeface="メイリオ"/>
                <a:cs typeface="Meiryo"/>
                <a:sym typeface="Meiryo"/>
              </a:rPr>
              <a:t>、島での没入的な体験を元に音楽を通じて沿岸の生活の本質をとらえることを目指し、学際的なコレクティブ「Pesona」を創設した。2019年からはPotato Head Studiosのミュージックディレクターに就任し、当スペースの全ての音楽プログラムを監修している。しかしながら、彼の真の天職は依然としてDJであり、</a:t>
            </a:r>
            <a:endParaRPr lang="en-US" altLang="ja-JP" sz="800">
              <a:solidFill>
                <a:srgbClr val="262626"/>
              </a:solidFill>
              <a:latin typeface="メイリオ"/>
              <a:ea typeface="メイリオ"/>
              <a:cs typeface="Meiryo"/>
              <a:sym typeface="Meiryo"/>
            </a:endParaRPr>
          </a:p>
          <a:p>
            <a:pPr marL="0" marR="0" lvl="0" indent="0" algn="l" rtl="0">
              <a:lnSpc>
                <a:spcPct val="120000"/>
              </a:lnSpc>
              <a:spcBef>
                <a:spcPts val="0"/>
              </a:spcBef>
              <a:spcAft>
                <a:spcPts val="0"/>
              </a:spcAft>
              <a:buNone/>
            </a:pPr>
            <a:r>
              <a:rPr lang="ja-JP" sz="800" dirty="0">
                <a:solidFill>
                  <a:srgbClr val="262626"/>
                </a:solidFill>
                <a:latin typeface="メイリオ" panose="020B0604030504040204" pitchFamily="50" charset="-128"/>
                <a:ea typeface="メイリオ" panose="020B0604030504040204" pitchFamily="50" charset="-128"/>
                <a:cs typeface="Meiryo"/>
                <a:sym typeface="Meiryo"/>
              </a:rPr>
              <a:t>セットを通して地理的、言語的な障壁を越えてリスナーをユニークな音楽の旅に連れて行く。2024年よりGeroはDJ HARVEYのキュレーションするクラブ「Klymax Discotheque」のレジデントとして新たな一歩を踏み出した。</a:t>
            </a:r>
            <a:endParaRPr sz="800" dirty="0">
              <a:latin typeface="メイリオ" panose="020B0604030504040204" pitchFamily="50" charset="-128"/>
              <a:ea typeface="メイリオ" panose="020B0604030504040204" pitchFamily="50" charset="-128"/>
            </a:endParaRPr>
          </a:p>
        </p:txBody>
      </p:sp>
      <p:sp>
        <p:nvSpPr>
          <p:cNvPr id="114" name="Google Shape;114;p14"/>
          <p:cNvSpPr txBox="1"/>
          <p:nvPr/>
        </p:nvSpPr>
        <p:spPr>
          <a:xfrm>
            <a:off x="1428926" y="5628570"/>
            <a:ext cx="5337810"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800" dirty="0">
                <a:solidFill>
                  <a:srgbClr val="262626"/>
                </a:solidFill>
                <a:latin typeface="メイリオ" panose="020B0604030504040204" pitchFamily="50" charset="-128"/>
                <a:ea typeface="メイリオ" panose="020B0604030504040204" pitchFamily="50" charset="-128"/>
                <a:cs typeface="Meiryo"/>
                <a:sym typeface="Meiryo"/>
              </a:rPr>
              <a:t>■瀧見憲司 (Crue-L/Being Borings)</a:t>
            </a:r>
            <a:endParaRPr sz="800" dirty="0">
              <a:solidFill>
                <a:srgbClr val="262626"/>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20000"/>
              </a:lnSpc>
              <a:spcBef>
                <a:spcPts val="0"/>
              </a:spcBef>
              <a:spcAft>
                <a:spcPts val="0"/>
              </a:spcAft>
              <a:buNone/>
            </a:pPr>
            <a:r>
              <a:rPr lang="ja-JP" sz="800">
                <a:solidFill>
                  <a:srgbClr val="262626"/>
                </a:solidFill>
                <a:latin typeface="メイリオ"/>
                <a:ea typeface="メイリオ"/>
                <a:cs typeface="Meiryo"/>
                <a:sym typeface="Meiryo"/>
              </a:rPr>
              <a:t>東京都生まれ。Master of The Romantic。House DJスキルで幅広く網羅。欧米を中心とした海外DJ公演多数。2019にはRecord MagazineのCoverにも</a:t>
            </a:r>
            <a:r>
              <a:rPr lang="ja-JP" altLang="en-US" sz="800">
                <a:solidFill>
                  <a:srgbClr val="262626"/>
                </a:solidFill>
                <a:latin typeface="メイリオ"/>
                <a:ea typeface="メイリオ"/>
                <a:cs typeface="Meiryo"/>
                <a:sym typeface="Meiryo"/>
              </a:rPr>
              <a:t>なった</a:t>
            </a:r>
            <a:r>
              <a:rPr lang="ja-JP" sz="800">
                <a:solidFill>
                  <a:srgbClr val="262626"/>
                </a:solidFill>
                <a:latin typeface="メイリオ"/>
                <a:ea typeface="メイリオ"/>
                <a:cs typeface="Meiryo"/>
                <a:sym typeface="Meiryo"/>
              </a:rPr>
              <a:t>。3枚のオフィシャルMIXCDを</a:t>
            </a:r>
            <a:r>
              <a:rPr lang="ja-JP" altLang="en-US" sz="800">
                <a:solidFill>
                  <a:srgbClr val="262626"/>
                </a:solidFill>
                <a:latin typeface="メイリオ"/>
                <a:ea typeface="メイリオ"/>
                <a:cs typeface="Meiryo"/>
                <a:sym typeface="Meiryo"/>
              </a:rPr>
              <a:t>リリース</a:t>
            </a:r>
            <a:r>
              <a:rPr lang="ja-JP" sz="800">
                <a:solidFill>
                  <a:srgbClr val="262626"/>
                </a:solidFill>
                <a:latin typeface="メイリオ"/>
                <a:ea typeface="メイリオ"/>
                <a:cs typeface="Meiryo"/>
                <a:sym typeface="Meiryo"/>
              </a:rPr>
              <a:t>。リミキサーとしてはCut Copy、Nina Kraviz、Phil Manzanera(Roxy Music)、Boris、Cornelius、Hiroshi Fujiwara、Sebastien Tellier、Pizzicato V、Dimitri From Paris、Your Song Is Goodなど</a:t>
            </a:r>
            <a:r>
              <a:rPr lang="ja-JP" altLang="en-US" sz="800">
                <a:solidFill>
                  <a:srgbClr val="262626"/>
                </a:solidFill>
                <a:latin typeface="メイリオ"/>
                <a:ea typeface="メイリオ"/>
                <a:cs typeface="Meiryo"/>
                <a:sym typeface="Meiryo"/>
              </a:rPr>
              <a:t>に参加している</a:t>
            </a:r>
            <a:r>
              <a:rPr lang="ja-JP" sz="800">
                <a:solidFill>
                  <a:srgbClr val="262626"/>
                </a:solidFill>
                <a:latin typeface="メイリオ"/>
                <a:ea typeface="メイリオ"/>
                <a:cs typeface="Meiryo"/>
                <a:sym typeface="Meiryo"/>
              </a:rPr>
              <a:t>。ファッション案件も多数あ</a:t>
            </a:r>
            <a:r>
              <a:rPr lang="ja-JP" altLang="en-US" sz="800">
                <a:solidFill>
                  <a:srgbClr val="262626"/>
                </a:solidFill>
                <a:latin typeface="メイリオ"/>
                <a:ea typeface="メイリオ"/>
                <a:cs typeface="Meiryo"/>
                <a:sym typeface="Meiryo"/>
              </a:rPr>
              <a:t>り、</a:t>
            </a:r>
            <a:r>
              <a:rPr lang="ja-JP" sz="800">
                <a:solidFill>
                  <a:srgbClr val="262626"/>
                </a:solidFill>
                <a:latin typeface="メイリオ"/>
                <a:ea typeface="メイリオ"/>
                <a:cs typeface="Meiryo"/>
                <a:sym typeface="Meiryo"/>
              </a:rPr>
              <a:t>2024春夏のCRUE-L WAVEの第２弾も話題に。</a:t>
            </a:r>
            <a:endParaRPr sz="800">
              <a:latin typeface="メイリオ"/>
              <a:ea typeface="メイリオ"/>
            </a:endParaRPr>
          </a:p>
        </p:txBody>
      </p:sp>
      <p:sp>
        <p:nvSpPr>
          <p:cNvPr id="115" name="Google Shape;115;p14"/>
          <p:cNvSpPr txBox="1"/>
          <p:nvPr/>
        </p:nvSpPr>
        <p:spPr>
          <a:xfrm>
            <a:off x="1428926" y="6717057"/>
            <a:ext cx="5316152"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800" dirty="0">
                <a:solidFill>
                  <a:srgbClr val="262626"/>
                </a:solidFill>
                <a:latin typeface="メイリオ" panose="020B0604030504040204" pitchFamily="50" charset="-128"/>
                <a:ea typeface="メイリオ" panose="020B0604030504040204" pitchFamily="50" charset="-128"/>
                <a:cs typeface="Meiryo"/>
                <a:sym typeface="Meiryo"/>
              </a:rPr>
              <a:t>■</a:t>
            </a:r>
            <a:r>
              <a:rPr lang="ja-JP" sz="800" b="0" i="0" dirty="0">
                <a:solidFill>
                  <a:srgbClr val="000000"/>
                </a:solidFill>
                <a:latin typeface="メイリオ" panose="020B0604030504040204" pitchFamily="50" charset="-128"/>
                <a:ea typeface="メイリオ" panose="020B0604030504040204" pitchFamily="50" charset="-128"/>
                <a:cs typeface="Meiryo"/>
                <a:sym typeface="Meiryo"/>
              </a:rPr>
              <a:t> </a:t>
            </a:r>
            <a:r>
              <a:rPr lang="ja-JP" sz="800" dirty="0">
                <a:solidFill>
                  <a:srgbClr val="262626"/>
                </a:solidFill>
                <a:latin typeface="メイリオ" panose="020B0604030504040204" pitchFamily="50" charset="-128"/>
                <a:ea typeface="メイリオ" panose="020B0604030504040204" pitchFamily="50" charset="-128"/>
                <a:cs typeface="Meiryo"/>
                <a:sym typeface="Meiryo"/>
              </a:rPr>
              <a:t>YAMARCHY </a:t>
            </a:r>
            <a:r>
              <a:rPr lang="en-US" altLang="ja-JP" sz="800" dirty="0">
                <a:solidFill>
                  <a:srgbClr val="262626"/>
                </a:solidFill>
                <a:latin typeface="メイリオ" panose="020B0604030504040204" pitchFamily="50" charset="-128"/>
                <a:ea typeface="メイリオ" panose="020B0604030504040204" pitchFamily="50" charset="-128"/>
                <a:cs typeface="Meiryo"/>
                <a:sym typeface="Meiryo"/>
              </a:rPr>
              <a:t>(</a:t>
            </a:r>
            <a:r>
              <a:rPr lang="ja-JP" altLang="en-US" sz="800" dirty="0">
                <a:solidFill>
                  <a:srgbClr val="262626"/>
                </a:solidFill>
                <a:latin typeface="メイリオ" panose="020B0604030504040204" pitchFamily="50" charset="-128"/>
                <a:ea typeface="メイリオ" panose="020B0604030504040204" pitchFamily="50" charset="-128"/>
                <a:cs typeface="Meiryo"/>
                <a:sym typeface="Meiryo"/>
              </a:rPr>
              <a:t>ヤマーキー</a:t>
            </a:r>
            <a:r>
              <a:rPr lang="en-US" altLang="ja-JP" sz="800" dirty="0">
                <a:solidFill>
                  <a:srgbClr val="262626"/>
                </a:solidFill>
                <a:latin typeface="メイリオ" panose="020B0604030504040204" pitchFamily="50" charset="-128"/>
                <a:ea typeface="メイリオ" panose="020B0604030504040204" pitchFamily="50" charset="-128"/>
                <a:cs typeface="Meiryo"/>
                <a:sym typeface="Meiryo"/>
              </a:rPr>
              <a:t>) </a:t>
            </a:r>
            <a:r>
              <a:rPr lang="ja-JP" sz="800" dirty="0">
                <a:solidFill>
                  <a:srgbClr val="262626"/>
                </a:solidFill>
                <a:latin typeface="メイリオ" panose="020B0604030504040204" pitchFamily="50" charset="-128"/>
                <a:ea typeface="メイリオ" panose="020B0604030504040204" pitchFamily="50" charset="-128"/>
                <a:cs typeface="Meiryo"/>
                <a:sym typeface="Meiryo"/>
              </a:rPr>
              <a:t>(DISKO KLUBB)</a:t>
            </a:r>
            <a:endParaRPr sz="800" dirty="0">
              <a:latin typeface="メイリオ" panose="020B0604030504040204" pitchFamily="50" charset="-128"/>
              <a:ea typeface="メイリオ" panose="020B0604030504040204" pitchFamily="50" charset="-128"/>
            </a:endParaRPr>
          </a:p>
          <a:p>
            <a:pPr marL="0" marR="0" lvl="0" indent="0" algn="l" rtl="0">
              <a:lnSpc>
                <a:spcPct val="120000"/>
              </a:lnSpc>
              <a:spcBef>
                <a:spcPts val="0"/>
              </a:spcBef>
              <a:spcAft>
                <a:spcPts val="0"/>
              </a:spcAft>
              <a:buNone/>
            </a:pPr>
            <a:r>
              <a:rPr lang="ja-JP" sz="800" dirty="0">
                <a:solidFill>
                  <a:srgbClr val="262626"/>
                </a:solidFill>
                <a:latin typeface="メイリオ" panose="020B0604030504040204" pitchFamily="50" charset="-128"/>
                <a:ea typeface="メイリオ" panose="020B0604030504040204" pitchFamily="50" charset="-128"/>
                <a:cs typeface="Meiryo"/>
                <a:sym typeface="Meiryo"/>
              </a:rPr>
              <a:t>コズミック、バレアリックを根底に、アンダーグラウンドを探求したオブスキュアなレコードを収集。東京の</a:t>
            </a:r>
            <a:endParaRPr lang="en-US" altLang="ja-JP" sz="800" dirty="0">
              <a:solidFill>
                <a:srgbClr val="262626"/>
              </a:solidFill>
              <a:latin typeface="メイリオ" panose="020B0604030504040204" pitchFamily="50" charset="-128"/>
              <a:ea typeface="メイリオ" panose="020B0604030504040204" pitchFamily="50" charset="-128"/>
              <a:cs typeface="Meiryo"/>
              <a:sym typeface="Meiryo"/>
            </a:endParaRPr>
          </a:p>
          <a:p>
            <a:pPr>
              <a:lnSpc>
                <a:spcPct val="120000"/>
              </a:lnSpc>
            </a:pPr>
            <a:r>
              <a:rPr lang="ja-JP" sz="800">
                <a:solidFill>
                  <a:srgbClr val="262626"/>
                </a:solidFill>
                <a:latin typeface="メイリオ"/>
                <a:ea typeface="メイリオ"/>
                <a:cs typeface="Meiryo"/>
                <a:sym typeface="Meiryo"/>
              </a:rPr>
              <a:t>クラブ翠月にて2019年のオープニングより、レジデントDJとブッキングを中心としたディレクター業を行っている。アジア各国、国内各地からのオファーが絶えない中、江ノ島OPPA-LA</a:t>
            </a:r>
            <a:r>
              <a:rPr lang="ja-JP" altLang="en-US" sz="800">
                <a:solidFill>
                  <a:srgbClr val="262626"/>
                </a:solidFill>
                <a:latin typeface="メイリオ"/>
                <a:ea typeface="メイリオ"/>
                <a:cs typeface="Meiryo"/>
                <a:sym typeface="Meiryo"/>
              </a:rPr>
              <a:t>・</a:t>
            </a:r>
            <a:r>
              <a:rPr lang="ja-JP" sz="800">
                <a:solidFill>
                  <a:srgbClr val="262626"/>
                </a:solidFill>
                <a:latin typeface="メイリオ"/>
                <a:ea typeface="メイリオ"/>
                <a:cs typeface="Meiryo"/>
                <a:sym typeface="Meiryo"/>
              </a:rPr>
              <a:t>青山ZERO</a:t>
            </a:r>
            <a:r>
              <a:rPr lang="ja-JP" altLang="en-US" sz="800">
                <a:solidFill>
                  <a:srgbClr val="262626"/>
                </a:solidFill>
                <a:latin typeface="メイリオ"/>
                <a:ea typeface="メイリオ"/>
                <a:cs typeface="Meiryo"/>
                <a:sym typeface="Meiryo"/>
              </a:rPr>
              <a:t>・</a:t>
            </a:r>
            <a:r>
              <a:rPr lang="ja-JP" sz="800">
                <a:solidFill>
                  <a:srgbClr val="262626"/>
                </a:solidFill>
                <a:latin typeface="メイリオ"/>
                <a:ea typeface="メイリオ"/>
                <a:cs typeface="Meiryo"/>
                <a:sym typeface="Meiryo"/>
              </a:rPr>
              <a:t>八王子SHeLTeRに</a:t>
            </a:r>
            <a:endParaRPr lang="en-US" altLang="ja-JP" sz="800">
              <a:solidFill>
                <a:srgbClr val="262626"/>
              </a:solidFill>
              <a:latin typeface="メイリオ"/>
              <a:ea typeface="メイリオ"/>
              <a:cs typeface="Meiryo"/>
            </a:endParaRPr>
          </a:p>
          <a:p>
            <a:pPr>
              <a:lnSpc>
                <a:spcPct val="120000"/>
              </a:lnSpc>
            </a:pPr>
            <a:r>
              <a:rPr lang="ja-JP" sz="800">
                <a:solidFill>
                  <a:srgbClr val="262626"/>
                </a:solidFill>
                <a:latin typeface="メイリオ"/>
                <a:ea typeface="メイリオ"/>
                <a:cs typeface="Meiryo"/>
                <a:sym typeface="Meiryo"/>
              </a:rPr>
              <a:t>おいては、自らのパーティーをオーガナイズし、年間150本近くの現場を経験している。2020年・2</a:t>
            </a:r>
            <a:r>
              <a:rPr lang="en-US" altLang="ja-JP" sz="800" dirty="0">
                <a:solidFill>
                  <a:srgbClr val="262626"/>
                </a:solidFill>
                <a:latin typeface="メイリオ"/>
                <a:ea typeface="メイリオ"/>
                <a:cs typeface="Meiryo"/>
                <a:sym typeface="Meiryo"/>
              </a:rPr>
              <a:t>02</a:t>
            </a:r>
            <a:r>
              <a:rPr lang="ja-JP" sz="800">
                <a:solidFill>
                  <a:srgbClr val="262626"/>
                </a:solidFill>
                <a:latin typeface="メイリオ"/>
                <a:ea typeface="メイリオ"/>
                <a:cs typeface="Meiryo"/>
                <a:sym typeface="Meiryo"/>
              </a:rPr>
              <a:t>3</a:t>
            </a:r>
            <a:r>
              <a:rPr lang="ja-JP" altLang="en-US" sz="800">
                <a:solidFill>
                  <a:srgbClr val="262626"/>
                </a:solidFill>
                <a:latin typeface="メイリオ"/>
                <a:ea typeface="メイリオ"/>
                <a:cs typeface="Meiryo"/>
                <a:sym typeface="Meiryo"/>
              </a:rPr>
              <a:t>年</a:t>
            </a:r>
            <a:r>
              <a:rPr lang="ja-JP" sz="800">
                <a:solidFill>
                  <a:srgbClr val="262626"/>
                </a:solidFill>
                <a:latin typeface="メイリオ"/>
                <a:ea typeface="メイリオ"/>
                <a:cs typeface="Meiryo"/>
                <a:sym typeface="Meiryo"/>
              </a:rPr>
              <a:t>FESTIVAL de FRUE</a:t>
            </a:r>
            <a:r>
              <a:rPr lang="ja-JP" altLang="en-US" sz="800">
                <a:solidFill>
                  <a:srgbClr val="262626"/>
                </a:solidFill>
                <a:latin typeface="メイリオ"/>
                <a:ea typeface="メイリオ"/>
                <a:cs typeface="Meiryo"/>
                <a:sym typeface="Meiryo"/>
              </a:rPr>
              <a:t>、</a:t>
            </a:r>
            <a:r>
              <a:rPr lang="ja-JP" sz="800">
                <a:solidFill>
                  <a:srgbClr val="262626"/>
                </a:solidFill>
                <a:latin typeface="メイリオ"/>
                <a:ea typeface="メイリオ"/>
                <a:cs typeface="Meiryo"/>
                <a:sym typeface="Meiryo"/>
              </a:rPr>
              <a:t>2022年</a:t>
            </a:r>
            <a:r>
              <a:rPr lang="ja-JP" altLang="en-US" sz="800">
                <a:solidFill>
                  <a:srgbClr val="262626"/>
                </a:solidFill>
                <a:latin typeface="メイリオ"/>
                <a:ea typeface="メイリオ"/>
                <a:cs typeface="Meiryo"/>
                <a:sym typeface="Meiryo"/>
              </a:rPr>
              <a:t>・2</a:t>
            </a:r>
            <a:r>
              <a:rPr lang="en-US" altLang="en-US" sz="800" dirty="0">
                <a:solidFill>
                  <a:srgbClr val="262626"/>
                </a:solidFill>
                <a:latin typeface="メイリオ"/>
                <a:ea typeface="メイリオ"/>
                <a:cs typeface="Meiryo"/>
                <a:sym typeface="Meiryo"/>
              </a:rPr>
              <a:t>0</a:t>
            </a:r>
            <a:r>
              <a:rPr lang="en-US" altLang="ja-JP" sz="800" dirty="0">
                <a:solidFill>
                  <a:srgbClr val="262626"/>
                </a:solidFill>
                <a:latin typeface="メイリオ"/>
                <a:ea typeface="メイリオ"/>
                <a:cs typeface="Meiryo"/>
                <a:sym typeface="Meiryo"/>
              </a:rPr>
              <a:t>2</a:t>
            </a:r>
            <a:r>
              <a:rPr lang="ja-JP" sz="800">
                <a:solidFill>
                  <a:srgbClr val="262626"/>
                </a:solidFill>
                <a:latin typeface="メイリオ"/>
                <a:ea typeface="メイリオ"/>
                <a:cs typeface="Meiryo"/>
                <a:sym typeface="Meiryo"/>
              </a:rPr>
              <a:t>4年Rainbow Disco Club</a:t>
            </a:r>
            <a:r>
              <a:rPr lang="ja-JP" altLang="en-US" sz="800">
                <a:solidFill>
                  <a:srgbClr val="262626"/>
                </a:solidFill>
                <a:latin typeface="メイリオ"/>
                <a:ea typeface="メイリオ"/>
                <a:cs typeface="Meiryo"/>
                <a:sym typeface="Meiryo"/>
              </a:rPr>
              <a:t>、</a:t>
            </a:r>
            <a:r>
              <a:rPr lang="ja-JP" sz="800">
                <a:solidFill>
                  <a:srgbClr val="262626"/>
                </a:solidFill>
                <a:latin typeface="メイリオ"/>
                <a:ea typeface="メイリオ"/>
                <a:cs typeface="Meiryo"/>
                <a:sym typeface="Meiryo"/>
              </a:rPr>
              <a:t>2023年タイWonderfruitに出演。</a:t>
            </a:r>
            <a:endParaRPr sz="800">
              <a:latin typeface="メイリオ"/>
              <a:ea typeface="メイリオ"/>
            </a:endParaRPr>
          </a:p>
        </p:txBody>
      </p:sp>
      <p:sp>
        <p:nvSpPr>
          <p:cNvPr id="117" name="Google Shape;117;p14"/>
          <p:cNvSpPr txBox="1"/>
          <p:nvPr/>
        </p:nvSpPr>
        <p:spPr>
          <a:xfrm>
            <a:off x="53262" y="7773207"/>
            <a:ext cx="6749818" cy="261610"/>
          </a:xfrm>
          <a:prstGeom prst="rect">
            <a:avLst/>
          </a:prstGeom>
          <a:solidFill>
            <a:srgbClr val="EDA5AF"/>
          </a:solid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ja-JP" sz="1100" b="1" dirty="0">
                <a:solidFill>
                  <a:schemeClr val="dk1"/>
                </a:solidFill>
                <a:latin typeface="メイリオ" panose="020B0604030504040204" pitchFamily="50" charset="-128"/>
                <a:ea typeface="メイリオ" panose="020B0604030504040204" pitchFamily="50" charset="-128"/>
                <a:cs typeface="Meiryo"/>
                <a:sym typeface="Meiryo"/>
              </a:rPr>
              <a:t>FOOD&amp;DRINK　</a:t>
            </a:r>
            <a:endParaRPr sz="11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119" name="Google Shape;119;p14" descr="人, 男, 屋外, テーブル が含まれている画像&#10;&#10;自動的に生成された説明"/>
          <p:cNvPicPr preferRelativeResize="0"/>
          <p:nvPr/>
        </p:nvPicPr>
        <p:blipFill rotWithShape="1">
          <a:blip r:embed="rId5">
            <a:alphaModFix/>
          </a:blip>
          <a:srcRect/>
          <a:stretch/>
        </p:blipFill>
        <p:spPr>
          <a:xfrm>
            <a:off x="217250" y="6545121"/>
            <a:ext cx="1071427" cy="1132149"/>
          </a:xfrm>
          <a:prstGeom prst="rect">
            <a:avLst/>
          </a:prstGeom>
          <a:noFill/>
          <a:ln>
            <a:noFill/>
          </a:ln>
        </p:spPr>
      </p:pic>
      <p:pic>
        <p:nvPicPr>
          <p:cNvPr id="120" name="Google Shape;120;p14" descr="建物の外に立っている男性&#10;&#10;低い精度で自動的に生成された説明"/>
          <p:cNvPicPr preferRelativeResize="0"/>
          <p:nvPr/>
        </p:nvPicPr>
        <p:blipFill rotWithShape="1">
          <a:blip r:embed="rId6">
            <a:alphaModFix/>
          </a:blip>
          <a:srcRect/>
          <a:stretch/>
        </p:blipFill>
        <p:spPr>
          <a:xfrm>
            <a:off x="62893" y="5645276"/>
            <a:ext cx="1380140" cy="920454"/>
          </a:xfrm>
          <a:prstGeom prst="rect">
            <a:avLst/>
          </a:prstGeom>
          <a:noFill/>
          <a:ln>
            <a:noFill/>
          </a:ln>
        </p:spPr>
      </p:pic>
      <p:pic>
        <p:nvPicPr>
          <p:cNvPr id="121" name="Google Shape;121;p14" descr="グラフィカル ユーザー インターフェイス, テキスト&#10;&#10;自動的に生成された説明"/>
          <p:cNvPicPr preferRelativeResize="0"/>
          <p:nvPr/>
        </p:nvPicPr>
        <p:blipFill rotWithShape="1">
          <a:blip r:embed="rId7">
            <a:alphaModFix/>
          </a:blip>
          <a:srcRect l="4384" t="10497" r="48300" b="29662"/>
          <a:stretch/>
        </p:blipFill>
        <p:spPr>
          <a:xfrm>
            <a:off x="62893" y="2764734"/>
            <a:ext cx="1380140" cy="1003498"/>
          </a:xfrm>
          <a:prstGeom prst="rect">
            <a:avLst/>
          </a:prstGeom>
          <a:noFill/>
          <a:ln>
            <a:noFill/>
          </a:ln>
        </p:spPr>
      </p:pic>
      <p:pic>
        <p:nvPicPr>
          <p:cNvPr id="122" name="Google Shape;122;p14" descr="紫のジャケットを着た男性&#10;&#10;低い精度で自動的に生成された説明"/>
          <p:cNvPicPr preferRelativeResize="0"/>
          <p:nvPr/>
        </p:nvPicPr>
        <p:blipFill rotWithShape="1">
          <a:blip r:embed="rId8">
            <a:alphaModFix/>
          </a:blip>
          <a:srcRect/>
          <a:stretch/>
        </p:blipFill>
        <p:spPr>
          <a:xfrm>
            <a:off x="395460" y="4144673"/>
            <a:ext cx="715006" cy="1298323"/>
          </a:xfrm>
          <a:prstGeom prst="rect">
            <a:avLst/>
          </a:prstGeom>
          <a:noFill/>
          <a:ln>
            <a:noFill/>
          </a:ln>
        </p:spPr>
      </p:pic>
      <p:pic>
        <p:nvPicPr>
          <p:cNvPr id="129" name="Google Shape;129;p14" descr="図形&#10;&#10;低い精度で自動的に生成された説明"/>
          <p:cNvPicPr preferRelativeResize="0"/>
          <p:nvPr/>
        </p:nvPicPr>
        <p:blipFill rotWithShape="1">
          <a:blip r:embed="rId9">
            <a:alphaModFix/>
          </a:blip>
          <a:srcRect/>
          <a:stretch/>
        </p:blipFill>
        <p:spPr>
          <a:xfrm>
            <a:off x="-314549" y="393366"/>
            <a:ext cx="2349414" cy="2349414"/>
          </a:xfrm>
          <a:prstGeom prst="rect">
            <a:avLst/>
          </a:prstGeom>
          <a:noFill/>
          <a:ln>
            <a:noFill/>
          </a:ln>
        </p:spPr>
      </p:pic>
      <p:grpSp>
        <p:nvGrpSpPr>
          <p:cNvPr id="10" name="グループ化 9">
            <a:extLst>
              <a:ext uri="{FF2B5EF4-FFF2-40B4-BE49-F238E27FC236}">
                <a16:creationId xmlns:a16="http://schemas.microsoft.com/office/drawing/2014/main" id="{22E453CB-E75A-A92B-B51A-9D9F89CA4B58}"/>
              </a:ext>
            </a:extLst>
          </p:cNvPr>
          <p:cNvGrpSpPr/>
          <p:nvPr/>
        </p:nvGrpSpPr>
        <p:grpSpPr>
          <a:xfrm>
            <a:off x="450099" y="8100596"/>
            <a:ext cx="1074890" cy="1449374"/>
            <a:chOff x="246899" y="8100596"/>
            <a:chExt cx="1074890" cy="1449374"/>
          </a:xfrm>
        </p:grpSpPr>
        <p:sp>
          <p:nvSpPr>
            <p:cNvPr id="116" name="Google Shape;116;p14"/>
            <p:cNvSpPr txBox="1"/>
            <p:nvPr/>
          </p:nvSpPr>
          <p:spPr>
            <a:xfrm>
              <a:off x="325226" y="9162212"/>
              <a:ext cx="918236"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900" dirty="0">
                  <a:solidFill>
                    <a:srgbClr val="262626"/>
                  </a:solidFill>
                  <a:latin typeface="メイリオ" panose="020B0604030504040204" pitchFamily="50" charset="-128"/>
                  <a:ea typeface="メイリオ" panose="020B0604030504040204" pitchFamily="50" charset="-128"/>
                  <a:sym typeface="Arial"/>
                </a:rPr>
                <a:t>■NASGERO</a:t>
              </a:r>
              <a:endParaRPr sz="900" dirty="0">
                <a:latin typeface="メイリオ" panose="020B0604030504040204" pitchFamily="50" charset="-128"/>
                <a:ea typeface="メイリオ" panose="020B0604030504040204" pitchFamily="50" charset="-128"/>
              </a:endParaRPr>
            </a:p>
            <a:p>
              <a:pPr marL="0" marR="0" lvl="0" indent="0" algn="l" rtl="0">
                <a:lnSpc>
                  <a:spcPct val="120000"/>
                </a:lnSpc>
                <a:spcBef>
                  <a:spcPts val="0"/>
                </a:spcBef>
                <a:spcAft>
                  <a:spcPts val="0"/>
                </a:spcAft>
                <a:buNone/>
              </a:pPr>
              <a:r>
                <a:rPr lang="ja-JP" sz="700" dirty="0">
                  <a:solidFill>
                    <a:srgbClr val="262626"/>
                  </a:solidFill>
                  <a:latin typeface="メイリオ" panose="020B0604030504040204" pitchFamily="50" charset="-128"/>
                  <a:ea typeface="メイリオ" panose="020B0604030504040204" pitchFamily="50" charset="-128"/>
                  <a:sym typeface="Arial"/>
                </a:rPr>
                <a:t> (ナシゴレン)</a:t>
              </a:r>
              <a:endParaRPr sz="700" dirty="0">
                <a:solidFill>
                  <a:schemeClr val="dk1"/>
                </a:solidFill>
                <a:latin typeface="メイリオ" panose="020B0604030504040204" pitchFamily="50" charset="-128"/>
                <a:ea typeface="メイリオ" panose="020B0604030504040204" pitchFamily="50" charset="-128"/>
                <a:sym typeface="Arial"/>
              </a:endParaRPr>
            </a:p>
          </p:txBody>
        </p:sp>
        <p:pic>
          <p:nvPicPr>
            <p:cNvPr id="3" name="図 2" descr="皿の上のデザート&#10;&#10;自動的に生成された説明">
              <a:extLst>
                <a:ext uri="{FF2B5EF4-FFF2-40B4-BE49-F238E27FC236}">
                  <a16:creationId xmlns:a16="http://schemas.microsoft.com/office/drawing/2014/main" id="{B3FD368C-59FF-20E2-7FC7-C06A61EDF59A}"/>
                </a:ext>
              </a:extLst>
            </p:cNvPr>
            <p:cNvPicPr>
              <a:picLocks noChangeAspect="1"/>
            </p:cNvPicPr>
            <p:nvPr/>
          </p:nvPicPr>
          <p:blipFill>
            <a:blip r:embed="rId10"/>
            <a:stretch>
              <a:fillRect/>
            </a:stretch>
          </p:blipFill>
          <p:spPr>
            <a:xfrm>
              <a:off x="246899" y="8100596"/>
              <a:ext cx="1074890" cy="1074050"/>
            </a:xfrm>
            <a:prstGeom prst="rect">
              <a:avLst/>
            </a:prstGeom>
          </p:spPr>
        </p:pic>
      </p:grpSp>
      <p:grpSp>
        <p:nvGrpSpPr>
          <p:cNvPr id="13" name="グループ化 12">
            <a:extLst>
              <a:ext uri="{FF2B5EF4-FFF2-40B4-BE49-F238E27FC236}">
                <a16:creationId xmlns:a16="http://schemas.microsoft.com/office/drawing/2014/main" id="{1B11CA36-A473-D7BB-7E4F-2BA421B7E242}"/>
              </a:ext>
            </a:extLst>
          </p:cNvPr>
          <p:cNvGrpSpPr/>
          <p:nvPr/>
        </p:nvGrpSpPr>
        <p:grpSpPr>
          <a:xfrm>
            <a:off x="5345562" y="8102843"/>
            <a:ext cx="1197541" cy="1447127"/>
            <a:chOff x="5142362" y="8102843"/>
            <a:chExt cx="1197541" cy="1447127"/>
          </a:xfrm>
        </p:grpSpPr>
        <p:sp>
          <p:nvSpPr>
            <p:cNvPr id="128" name="Google Shape;128;p14"/>
            <p:cNvSpPr txBox="1"/>
            <p:nvPr/>
          </p:nvSpPr>
          <p:spPr>
            <a:xfrm>
              <a:off x="5142362" y="9162212"/>
              <a:ext cx="1197541"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900" dirty="0">
                  <a:solidFill>
                    <a:srgbClr val="262626"/>
                  </a:solidFill>
                  <a:latin typeface="メイリオ" panose="020B0604030504040204" pitchFamily="50" charset="-128"/>
                  <a:ea typeface="メイリオ" panose="020B0604030504040204" pitchFamily="50" charset="-128"/>
                  <a:sym typeface="Arial"/>
                </a:rPr>
                <a:t>■</a:t>
              </a:r>
              <a:r>
                <a:rPr lang="ja-JP" sz="900" dirty="0">
                  <a:solidFill>
                    <a:srgbClr val="262626"/>
                  </a:solidFill>
                  <a:latin typeface="メイリオ" panose="020B0604030504040204" pitchFamily="50" charset="-128"/>
                  <a:ea typeface="メイリオ" panose="020B0604030504040204" pitchFamily="50" charset="-128"/>
                </a:rPr>
                <a:t>中華蕎麦 つばめ</a:t>
              </a:r>
              <a:endParaRPr sz="900" dirty="0">
                <a:solidFill>
                  <a:srgbClr val="262626"/>
                </a:solidFill>
                <a:latin typeface="メイリオ" panose="020B0604030504040204" pitchFamily="50" charset="-128"/>
                <a:ea typeface="メイリオ" panose="020B0604030504040204" pitchFamily="50" charset="-128"/>
                <a:sym typeface="Arial"/>
              </a:endParaRPr>
            </a:p>
            <a:p>
              <a:pPr marL="0" marR="0" lvl="0" indent="0" algn="l" rtl="0">
                <a:lnSpc>
                  <a:spcPct val="120000"/>
                </a:lnSpc>
                <a:spcBef>
                  <a:spcPts val="0"/>
                </a:spcBef>
                <a:spcAft>
                  <a:spcPts val="0"/>
                </a:spcAft>
                <a:buNone/>
              </a:pPr>
              <a:r>
                <a:rPr lang="ja-JP" sz="700" dirty="0">
                  <a:solidFill>
                    <a:srgbClr val="262626"/>
                  </a:solidFill>
                  <a:latin typeface="メイリオ" panose="020B0604030504040204" pitchFamily="50" charset="-128"/>
                  <a:ea typeface="メイリオ" panose="020B0604030504040204" pitchFamily="50" charset="-128"/>
                  <a:sym typeface="Arial"/>
                </a:rPr>
                <a:t> (ラーメン)</a:t>
              </a:r>
              <a:endParaRPr sz="700" dirty="0">
                <a:solidFill>
                  <a:schemeClr val="dk1"/>
                </a:solidFill>
                <a:latin typeface="メイリオ" panose="020B0604030504040204" pitchFamily="50" charset="-128"/>
                <a:ea typeface="メイリオ" panose="020B0604030504040204" pitchFamily="50" charset="-128"/>
                <a:sym typeface="Arial"/>
              </a:endParaRPr>
            </a:p>
          </p:txBody>
        </p:sp>
        <p:pic>
          <p:nvPicPr>
            <p:cNvPr id="5" name="図 4" descr="ボウルに盛られた料理&#10;&#10;自動的に生成された説明">
              <a:extLst>
                <a:ext uri="{FF2B5EF4-FFF2-40B4-BE49-F238E27FC236}">
                  <a16:creationId xmlns:a16="http://schemas.microsoft.com/office/drawing/2014/main" id="{B5F1A0A6-C976-C2DA-399A-DA5647FD3895}"/>
                </a:ext>
              </a:extLst>
            </p:cNvPr>
            <p:cNvPicPr>
              <a:picLocks noChangeAspect="1"/>
            </p:cNvPicPr>
            <p:nvPr/>
          </p:nvPicPr>
          <p:blipFill rotWithShape="1">
            <a:blip r:embed="rId11"/>
            <a:srcRect t="21553" b="21119"/>
            <a:stretch/>
          </p:blipFill>
          <p:spPr>
            <a:xfrm>
              <a:off x="5310324" y="8102843"/>
              <a:ext cx="861616" cy="1069556"/>
            </a:xfrm>
            <a:prstGeom prst="rect">
              <a:avLst/>
            </a:prstGeom>
          </p:spPr>
        </p:pic>
      </p:grpSp>
      <p:grpSp>
        <p:nvGrpSpPr>
          <p:cNvPr id="12" name="グループ化 11">
            <a:extLst>
              <a:ext uri="{FF2B5EF4-FFF2-40B4-BE49-F238E27FC236}">
                <a16:creationId xmlns:a16="http://schemas.microsoft.com/office/drawing/2014/main" id="{05B3DFA5-D864-B4A0-BFA7-2727607486E1}"/>
              </a:ext>
            </a:extLst>
          </p:cNvPr>
          <p:cNvGrpSpPr/>
          <p:nvPr/>
        </p:nvGrpSpPr>
        <p:grpSpPr>
          <a:xfrm>
            <a:off x="3541358" y="8117713"/>
            <a:ext cx="1559724" cy="1432257"/>
            <a:chOff x="3419084" y="8117713"/>
            <a:chExt cx="1559724" cy="1432257"/>
          </a:xfrm>
        </p:grpSpPr>
        <p:sp>
          <p:nvSpPr>
            <p:cNvPr id="127" name="Google Shape;127;p14"/>
            <p:cNvSpPr txBox="1"/>
            <p:nvPr/>
          </p:nvSpPr>
          <p:spPr>
            <a:xfrm>
              <a:off x="3430066" y="9162212"/>
              <a:ext cx="1537761"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900" dirty="0">
                  <a:solidFill>
                    <a:srgbClr val="262626"/>
                  </a:solidFill>
                  <a:latin typeface="メイリオ" panose="020B0604030504040204" pitchFamily="50" charset="-128"/>
                  <a:ea typeface="メイリオ" panose="020B0604030504040204" pitchFamily="50" charset="-128"/>
                  <a:sym typeface="Arial"/>
                </a:rPr>
                <a:t>■</a:t>
              </a:r>
              <a:r>
                <a:rPr lang="ja-JP" sz="900" dirty="0">
                  <a:solidFill>
                    <a:srgbClr val="262626"/>
                  </a:solidFill>
                  <a:latin typeface="メイリオ" panose="020B0604030504040204" pitchFamily="50" charset="-128"/>
                  <a:ea typeface="メイリオ" panose="020B0604030504040204" pitchFamily="50" charset="-128"/>
                </a:rPr>
                <a:t>Paradise Nature</a:t>
              </a:r>
              <a:endParaRPr sz="900" dirty="0">
                <a:latin typeface="メイリオ" panose="020B0604030504040204" pitchFamily="50" charset="-128"/>
                <a:ea typeface="メイリオ" panose="020B0604030504040204" pitchFamily="50" charset="-128"/>
              </a:endParaRPr>
            </a:p>
            <a:p>
              <a:pPr marL="0" marR="0" lvl="0" indent="0" algn="l" rtl="0">
                <a:lnSpc>
                  <a:spcPct val="120000"/>
                </a:lnSpc>
                <a:spcBef>
                  <a:spcPts val="0"/>
                </a:spcBef>
                <a:spcAft>
                  <a:spcPts val="0"/>
                </a:spcAft>
                <a:buNone/>
              </a:pPr>
              <a:r>
                <a:rPr lang="ja-JP" sz="700" dirty="0">
                  <a:solidFill>
                    <a:srgbClr val="262626"/>
                  </a:solidFill>
                  <a:latin typeface="メイリオ" panose="020B0604030504040204" pitchFamily="50" charset="-128"/>
                  <a:ea typeface="メイリオ" panose="020B0604030504040204" pitchFamily="50" charset="-128"/>
                  <a:sym typeface="Arial"/>
                </a:rPr>
                <a:t> (</a:t>
              </a:r>
              <a:r>
                <a:rPr lang="ja-JP" sz="700" dirty="0">
                  <a:solidFill>
                    <a:srgbClr val="262626"/>
                  </a:solidFill>
                  <a:latin typeface="メイリオ" panose="020B0604030504040204" pitchFamily="50" charset="-128"/>
                  <a:ea typeface="メイリオ" panose="020B0604030504040204" pitchFamily="50" charset="-128"/>
                </a:rPr>
                <a:t>ナチュール</a:t>
              </a:r>
              <a:r>
                <a:rPr lang="ja-JP" sz="700" dirty="0">
                  <a:solidFill>
                    <a:srgbClr val="262626"/>
                  </a:solidFill>
                  <a:latin typeface="メイリオ" panose="020B0604030504040204" pitchFamily="50" charset="-128"/>
                  <a:ea typeface="メイリオ" panose="020B0604030504040204" pitchFamily="50" charset="-128"/>
                  <a:sym typeface="Arial"/>
                </a:rPr>
                <a:t>・</a:t>
              </a:r>
              <a:r>
                <a:rPr lang="ja-JP" sz="700" dirty="0">
                  <a:solidFill>
                    <a:srgbClr val="262626"/>
                  </a:solidFill>
                  <a:latin typeface="メイリオ" panose="020B0604030504040204" pitchFamily="50" charset="-128"/>
                  <a:ea typeface="メイリオ" panose="020B0604030504040204" pitchFamily="50" charset="-128"/>
                </a:rPr>
                <a:t>クラフト</a:t>
              </a:r>
              <a:r>
                <a:rPr lang="ja-JP" sz="700" dirty="0">
                  <a:solidFill>
                    <a:srgbClr val="262626"/>
                  </a:solidFill>
                  <a:latin typeface="メイリオ" panose="020B0604030504040204" pitchFamily="50" charset="-128"/>
                  <a:ea typeface="メイリオ" panose="020B0604030504040204" pitchFamily="50" charset="-128"/>
                  <a:sym typeface="Arial"/>
                </a:rPr>
                <a:t>ビール)</a:t>
              </a:r>
              <a:endParaRPr sz="700" dirty="0">
                <a:solidFill>
                  <a:schemeClr val="dk1"/>
                </a:solidFill>
                <a:latin typeface="メイリオ" panose="020B0604030504040204" pitchFamily="50" charset="-128"/>
                <a:ea typeface="メイリオ" panose="020B0604030504040204" pitchFamily="50" charset="-128"/>
                <a:sym typeface="Arial"/>
              </a:endParaRPr>
            </a:p>
          </p:txBody>
        </p:sp>
        <p:pic>
          <p:nvPicPr>
            <p:cNvPr id="7" name="図 6" descr="ワインの瓶&#10;&#10;自動的に生成された説明">
              <a:extLst>
                <a:ext uri="{FF2B5EF4-FFF2-40B4-BE49-F238E27FC236}">
                  <a16:creationId xmlns:a16="http://schemas.microsoft.com/office/drawing/2014/main" id="{DC1A265F-AA32-E348-6576-52D49EF7B41D}"/>
                </a:ext>
              </a:extLst>
            </p:cNvPr>
            <p:cNvPicPr>
              <a:picLocks noChangeAspect="1"/>
            </p:cNvPicPr>
            <p:nvPr/>
          </p:nvPicPr>
          <p:blipFill>
            <a:blip r:embed="rId12"/>
            <a:stretch>
              <a:fillRect/>
            </a:stretch>
          </p:blipFill>
          <p:spPr>
            <a:xfrm>
              <a:off x="3419084" y="8117713"/>
              <a:ext cx="1559724" cy="1039816"/>
            </a:xfrm>
            <a:prstGeom prst="rect">
              <a:avLst/>
            </a:prstGeom>
          </p:spPr>
        </p:pic>
      </p:grpSp>
      <p:grpSp>
        <p:nvGrpSpPr>
          <p:cNvPr id="11" name="グループ化 10">
            <a:extLst>
              <a:ext uri="{FF2B5EF4-FFF2-40B4-BE49-F238E27FC236}">
                <a16:creationId xmlns:a16="http://schemas.microsoft.com/office/drawing/2014/main" id="{E84534B0-55D2-9F7F-C8B7-6DA393BCA612}"/>
              </a:ext>
            </a:extLst>
          </p:cNvPr>
          <p:cNvGrpSpPr/>
          <p:nvPr/>
        </p:nvGrpSpPr>
        <p:grpSpPr>
          <a:xfrm>
            <a:off x="1769470" y="8099111"/>
            <a:ext cx="1527407" cy="1450859"/>
            <a:chOff x="1838234" y="8099111"/>
            <a:chExt cx="1527407" cy="1450859"/>
          </a:xfrm>
        </p:grpSpPr>
        <p:sp>
          <p:nvSpPr>
            <p:cNvPr id="126" name="Google Shape;126;p14"/>
            <p:cNvSpPr txBox="1"/>
            <p:nvPr/>
          </p:nvSpPr>
          <p:spPr>
            <a:xfrm>
              <a:off x="1838234" y="9162212"/>
              <a:ext cx="1527407" cy="3877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900" dirty="0">
                  <a:solidFill>
                    <a:srgbClr val="262626"/>
                  </a:solidFill>
                  <a:latin typeface="メイリオ" panose="020B0604030504040204" pitchFamily="50" charset="-128"/>
                  <a:ea typeface="メイリオ" panose="020B0604030504040204" pitchFamily="50" charset="-128"/>
                  <a:sym typeface="Arial"/>
                </a:rPr>
                <a:t>■</a:t>
              </a:r>
              <a:r>
                <a:rPr lang="ja-JP" sz="900" dirty="0">
                  <a:solidFill>
                    <a:srgbClr val="262626"/>
                  </a:solidFill>
                  <a:latin typeface="メイリオ" panose="020B0604030504040204" pitchFamily="50" charset="-128"/>
                  <a:ea typeface="メイリオ" panose="020B0604030504040204" pitchFamily="50" charset="-128"/>
                </a:rPr>
                <a:t>Zodiac Baresto</a:t>
              </a:r>
              <a:endParaRPr sz="900" dirty="0">
                <a:latin typeface="メイリオ" panose="020B0604030504040204" pitchFamily="50" charset="-128"/>
                <a:ea typeface="メイリオ" panose="020B0604030504040204" pitchFamily="50" charset="-128"/>
              </a:endParaRPr>
            </a:p>
            <a:p>
              <a:pPr marL="0" marR="0" lvl="0" indent="0" algn="l" rtl="0">
                <a:lnSpc>
                  <a:spcPct val="120000"/>
                </a:lnSpc>
                <a:spcBef>
                  <a:spcPts val="0"/>
                </a:spcBef>
                <a:spcAft>
                  <a:spcPts val="0"/>
                </a:spcAft>
                <a:buNone/>
              </a:pPr>
              <a:r>
                <a:rPr lang="ja-JP" sz="700" dirty="0">
                  <a:solidFill>
                    <a:srgbClr val="262626"/>
                  </a:solidFill>
                  <a:latin typeface="メイリオ" panose="020B0604030504040204" pitchFamily="50" charset="-128"/>
                  <a:ea typeface="メイリオ" panose="020B0604030504040204" pitchFamily="50" charset="-128"/>
                  <a:sym typeface="Arial"/>
                </a:rPr>
                <a:t> (</a:t>
              </a:r>
              <a:r>
                <a:rPr lang="ja-JP" sz="700" dirty="0">
                  <a:solidFill>
                    <a:srgbClr val="262626"/>
                  </a:solidFill>
                  <a:latin typeface="メイリオ" panose="020B0604030504040204" pitchFamily="50" charset="-128"/>
                  <a:ea typeface="メイリオ" panose="020B0604030504040204" pitchFamily="50" charset="-128"/>
                </a:rPr>
                <a:t>インドネシアンスープカリー</a:t>
              </a:r>
              <a:r>
                <a:rPr lang="ja-JP" sz="700" dirty="0">
                  <a:solidFill>
                    <a:srgbClr val="262626"/>
                  </a:solidFill>
                  <a:latin typeface="メイリオ" panose="020B0604030504040204" pitchFamily="50" charset="-128"/>
                  <a:ea typeface="メイリオ" panose="020B0604030504040204" pitchFamily="50" charset="-128"/>
                  <a:sym typeface="Arial"/>
                </a:rPr>
                <a:t>)</a:t>
              </a:r>
              <a:endParaRPr sz="700" dirty="0">
                <a:solidFill>
                  <a:schemeClr val="dk1"/>
                </a:solidFill>
                <a:latin typeface="メイリオ" panose="020B0604030504040204" pitchFamily="50" charset="-128"/>
                <a:ea typeface="メイリオ" panose="020B0604030504040204" pitchFamily="50" charset="-128"/>
                <a:sym typeface="Arial"/>
              </a:endParaRPr>
            </a:p>
          </p:txBody>
        </p:sp>
        <p:pic>
          <p:nvPicPr>
            <p:cNvPr id="8" name="図 7" descr="ボウルに盛られた料理&#10;&#10;自動的に生成された説明">
              <a:extLst>
                <a:ext uri="{FF2B5EF4-FFF2-40B4-BE49-F238E27FC236}">
                  <a16:creationId xmlns:a16="http://schemas.microsoft.com/office/drawing/2014/main" id="{7C380237-BB0B-CF84-75A7-4FAD73E2C372}"/>
                </a:ext>
              </a:extLst>
            </p:cNvPr>
            <p:cNvPicPr>
              <a:picLocks noChangeAspect="1"/>
            </p:cNvPicPr>
            <p:nvPr/>
          </p:nvPicPr>
          <p:blipFill>
            <a:blip r:embed="rId13"/>
            <a:stretch>
              <a:fillRect/>
            </a:stretch>
          </p:blipFill>
          <p:spPr>
            <a:xfrm>
              <a:off x="2171129" y="8099111"/>
              <a:ext cx="861616" cy="1077020"/>
            </a:xfrm>
            <a:prstGeom prst="rect">
              <a:avLst/>
            </a:prstGeom>
          </p:spPr>
        </p:pic>
      </p:grpSp>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3649</TotalTime>
  <Words>1672</Words>
  <Application>Microsoft Office PowerPoint</Application>
  <PresentationFormat>A4 210 x 297 mm</PresentationFormat>
  <Paragraphs>101</Paragraphs>
  <Slides>2</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メイリオ</vt:lpstr>
      <vt:lpstr>メイリオ</vt:lpstr>
      <vt:lpstr>Arial</vt:lpstr>
      <vt:lpstr>Calibri</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赤澤 未緒</dc:creator>
  <cp:lastModifiedBy>赤澤 未緒</cp:lastModifiedBy>
  <cp:revision>115</cp:revision>
  <dcterms:modified xsi:type="dcterms:W3CDTF">2024-10-17T06:58:38Z</dcterms:modified>
</cp:coreProperties>
</file>